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60" r:id="rId2"/>
    <p:sldId id="256" r:id="rId3"/>
    <p:sldId id="257" r:id="rId4"/>
    <p:sldId id="261" r:id="rId5"/>
    <p:sldId id="263" r:id="rId6"/>
    <p:sldId id="262" r:id="rId7"/>
    <p:sldId id="266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81" r:id="rId16"/>
    <p:sldId id="285" r:id="rId17"/>
    <p:sldId id="292" r:id="rId18"/>
    <p:sldId id="291" r:id="rId19"/>
    <p:sldId id="293" r:id="rId20"/>
    <p:sldId id="290" r:id="rId21"/>
    <p:sldId id="289" r:id="rId22"/>
    <p:sldId id="288" r:id="rId23"/>
    <p:sldId id="272" r:id="rId24"/>
    <p:sldId id="275" r:id="rId25"/>
    <p:sldId id="274" r:id="rId26"/>
    <p:sldId id="276" r:id="rId27"/>
    <p:sldId id="273" r:id="rId28"/>
    <p:sldId id="277" r:id="rId29"/>
    <p:sldId id="278" r:id="rId30"/>
    <p:sldId id="259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06"/>
    <a:srgbClr val="FFFF00"/>
    <a:srgbClr val="F325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A6FB5-3051-4869-AF76-E669FFA161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338CECE-E37F-46D1-B790-9B0C38EFE0AE}">
      <dgm:prSet phldrT="[Tes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it-IT" sz="1400" b="1" dirty="0" smtClean="0">
              <a:solidFill>
                <a:srgbClr val="FFFF00"/>
              </a:solidFill>
            </a:rPr>
            <a:t>LA RELAZIONE EDUCATIVA</a:t>
          </a:r>
        </a:p>
        <a:p>
          <a:endParaRPr lang="it-IT" sz="1600" dirty="0"/>
        </a:p>
      </dgm:t>
    </dgm:pt>
    <dgm:pt modelId="{611A1038-98BD-4E21-9532-3E4478D40C7E}" type="parTrans" cxnId="{90233E8A-705C-43BA-ABEC-839A81C77DA1}">
      <dgm:prSet/>
      <dgm:spPr/>
      <dgm:t>
        <a:bodyPr/>
        <a:lstStyle/>
        <a:p>
          <a:endParaRPr lang="it-IT"/>
        </a:p>
      </dgm:t>
    </dgm:pt>
    <dgm:pt modelId="{71C9E8BB-3D79-432C-8AA9-64B8BAF167EE}" type="sibTrans" cxnId="{90233E8A-705C-43BA-ABEC-839A81C77DA1}">
      <dgm:prSet/>
      <dgm:spPr/>
      <dgm:t>
        <a:bodyPr/>
        <a:lstStyle/>
        <a:p>
          <a:endParaRPr lang="it-IT"/>
        </a:p>
      </dgm:t>
    </dgm:pt>
    <dgm:pt modelId="{A05C7F4D-519B-4725-B514-C2728190F331}">
      <dgm:prSet phldrT="[Tes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it-IT" sz="1400" b="1" dirty="0" smtClean="0"/>
            <a:t>Gli stili di apprendimento</a:t>
          </a:r>
          <a:endParaRPr lang="it-IT" sz="1400" dirty="0"/>
        </a:p>
      </dgm:t>
    </dgm:pt>
    <dgm:pt modelId="{B5DB8567-7472-4E47-9B27-10656D025618}" type="parTrans" cxnId="{BEF19DD5-95F9-4EE6-8B3B-5CE9120CA290}">
      <dgm:prSet/>
      <dgm:spPr/>
      <dgm:t>
        <a:bodyPr/>
        <a:lstStyle/>
        <a:p>
          <a:endParaRPr lang="it-IT"/>
        </a:p>
      </dgm:t>
    </dgm:pt>
    <dgm:pt modelId="{F39957D4-EC3D-4E2A-84C4-077331BF6632}" type="sibTrans" cxnId="{BEF19DD5-95F9-4EE6-8B3B-5CE9120CA290}">
      <dgm:prSet/>
      <dgm:spPr/>
      <dgm:t>
        <a:bodyPr/>
        <a:lstStyle/>
        <a:p>
          <a:endParaRPr lang="it-IT"/>
        </a:p>
      </dgm:t>
    </dgm:pt>
    <dgm:pt modelId="{9FAB9328-4542-4603-A565-977798561841}">
      <dgm:prSet phldrT="[Tes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endParaRPr lang="it-IT" sz="1700" b="1" dirty="0" smtClean="0">
            <a:solidFill>
              <a:srgbClr val="FFFF00"/>
            </a:solidFill>
          </a:endParaRPr>
        </a:p>
      </dgm:t>
    </dgm:pt>
    <dgm:pt modelId="{0A760BF5-1B0C-40A8-BCC7-0A9DE80E266A}" type="parTrans" cxnId="{5264E7EC-BDBA-4075-8E77-886503BE72BE}">
      <dgm:prSet/>
      <dgm:spPr/>
      <dgm:t>
        <a:bodyPr/>
        <a:lstStyle/>
        <a:p>
          <a:endParaRPr lang="it-IT"/>
        </a:p>
      </dgm:t>
    </dgm:pt>
    <dgm:pt modelId="{4756973A-AFCE-47BA-95F6-E66E145B2BC9}" type="sibTrans" cxnId="{5264E7EC-BDBA-4075-8E77-886503BE72BE}">
      <dgm:prSet/>
      <dgm:spPr/>
      <dgm:t>
        <a:bodyPr/>
        <a:lstStyle/>
        <a:p>
          <a:endParaRPr lang="it-IT"/>
        </a:p>
      </dgm:t>
    </dgm:pt>
    <dgm:pt modelId="{8588A2A9-7E08-42B8-9C58-0F3ECABFBF45}">
      <dgm:prSet phldrT="[Tes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it-IT" sz="1600" b="1" dirty="0" smtClean="0">
              <a:solidFill>
                <a:srgbClr val="FFFF00"/>
              </a:solidFill>
            </a:rPr>
            <a:t>LE STRATEGIE</a:t>
          </a:r>
        </a:p>
        <a:p>
          <a:endParaRPr lang="it-IT" sz="1600" b="1" dirty="0" smtClean="0">
            <a:solidFill>
              <a:srgbClr val="FFFF00"/>
            </a:solidFill>
          </a:endParaRPr>
        </a:p>
        <a:p>
          <a:r>
            <a:rPr lang="it-IT" sz="1400" b="1" dirty="0" smtClean="0"/>
            <a:t>Le strategie euristiche</a:t>
          </a:r>
        </a:p>
        <a:p>
          <a:r>
            <a:rPr lang="en-US" sz="1400" b="1" dirty="0" err="1" smtClean="0"/>
            <a:t>L’organizzazione</a:t>
          </a:r>
          <a:r>
            <a:rPr lang="en-US" sz="1400" b="1" dirty="0" smtClean="0"/>
            <a:t> del </a:t>
          </a:r>
          <a:r>
            <a:rPr lang="en-US" sz="1400" b="1" dirty="0" err="1" smtClean="0"/>
            <a:t>lavoro</a:t>
          </a:r>
          <a:endParaRPr lang="it-IT" sz="1400" b="1" dirty="0" smtClean="0"/>
        </a:p>
        <a:p>
          <a:endParaRPr lang="it-IT" sz="1400" b="1" dirty="0"/>
        </a:p>
      </dgm:t>
    </dgm:pt>
    <dgm:pt modelId="{BEDF9404-E584-46D1-AD9F-3D73647FDD35}" type="parTrans" cxnId="{3BEF53D7-9DC3-4235-B3DC-A697ED17AA4C}">
      <dgm:prSet/>
      <dgm:spPr/>
      <dgm:t>
        <a:bodyPr/>
        <a:lstStyle/>
        <a:p>
          <a:endParaRPr lang="it-IT"/>
        </a:p>
      </dgm:t>
    </dgm:pt>
    <dgm:pt modelId="{75837E04-8837-48EF-9A61-8ED2B57E18E5}" type="sibTrans" cxnId="{3BEF53D7-9DC3-4235-B3DC-A697ED17AA4C}">
      <dgm:prSet/>
      <dgm:spPr/>
      <dgm:t>
        <a:bodyPr/>
        <a:lstStyle/>
        <a:p>
          <a:endParaRPr lang="it-IT"/>
        </a:p>
      </dgm:t>
    </dgm:pt>
    <dgm:pt modelId="{3BA77633-E1E2-4785-9C59-9D5C3487BFC4}">
      <dgm:prSet phldrT="[Tes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endParaRPr lang="it-IT" sz="1700" b="1" dirty="0" smtClean="0">
            <a:solidFill>
              <a:srgbClr val="FFFF00"/>
            </a:solidFill>
          </a:endParaRPr>
        </a:p>
      </dgm:t>
    </dgm:pt>
    <dgm:pt modelId="{21BF21D6-62BB-4C02-99C1-B1E03185FE90}" type="parTrans" cxnId="{00C15F07-660C-4B52-BEAE-EAB9DD2CE1EE}">
      <dgm:prSet/>
      <dgm:spPr/>
      <dgm:t>
        <a:bodyPr/>
        <a:lstStyle/>
        <a:p>
          <a:endParaRPr lang="it-IT"/>
        </a:p>
      </dgm:t>
    </dgm:pt>
    <dgm:pt modelId="{570F7071-B555-4165-AC0B-3CDF577BB5E1}" type="sibTrans" cxnId="{00C15F07-660C-4B52-BEAE-EAB9DD2CE1EE}">
      <dgm:prSet/>
      <dgm:spPr/>
      <dgm:t>
        <a:bodyPr/>
        <a:lstStyle/>
        <a:p>
          <a:endParaRPr lang="it-IT"/>
        </a:p>
      </dgm:t>
    </dgm:pt>
    <dgm:pt modelId="{A5AB5F3B-921B-4CC3-8BE5-D2DF9E8E4362}">
      <dgm:prSet phldrT="[Tes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endParaRPr lang="it-IT" sz="1700" b="1" dirty="0" smtClean="0">
            <a:solidFill>
              <a:srgbClr val="FFFF00"/>
            </a:solidFill>
          </a:endParaRPr>
        </a:p>
        <a:p>
          <a:r>
            <a:rPr lang="it-IT" sz="1400" b="1" dirty="0" smtClean="0">
              <a:solidFill>
                <a:srgbClr val="FFFF00"/>
              </a:solidFill>
            </a:rPr>
            <a:t>LA FAMIGLIA, LA SCUOLA  E IL TERRITORIO</a:t>
          </a:r>
        </a:p>
        <a:p>
          <a:endParaRPr lang="it-IT" sz="1600" b="1" dirty="0">
            <a:solidFill>
              <a:srgbClr val="FFFF00"/>
            </a:solidFill>
          </a:endParaRPr>
        </a:p>
      </dgm:t>
    </dgm:pt>
    <dgm:pt modelId="{4F1BA676-71EA-4503-B363-103F817CDC8B}" type="parTrans" cxnId="{01052EFB-5302-4964-8DBC-6D5EF4D598F8}">
      <dgm:prSet/>
      <dgm:spPr/>
      <dgm:t>
        <a:bodyPr/>
        <a:lstStyle/>
        <a:p>
          <a:endParaRPr lang="it-IT"/>
        </a:p>
      </dgm:t>
    </dgm:pt>
    <dgm:pt modelId="{DB132252-E1BB-4D3A-953F-F7686E408600}" type="sibTrans" cxnId="{01052EFB-5302-4964-8DBC-6D5EF4D598F8}">
      <dgm:prSet/>
      <dgm:spPr/>
      <dgm:t>
        <a:bodyPr/>
        <a:lstStyle/>
        <a:p>
          <a:endParaRPr lang="it-IT"/>
        </a:p>
      </dgm:t>
    </dgm:pt>
    <dgm:pt modelId="{750DA6FA-D9EF-4168-87FF-E67EC55720DB}">
      <dgm:prSet custT="1"/>
      <dgm:spPr/>
      <dgm:t>
        <a:bodyPr/>
        <a:lstStyle/>
        <a:p>
          <a:r>
            <a:rPr lang="it-IT" sz="1400" b="1" dirty="0" smtClean="0">
              <a:solidFill>
                <a:srgbClr val="FFFF00"/>
              </a:solidFill>
            </a:rPr>
            <a:t>GLI AMBIENTI </a:t>
          </a:r>
          <a:r>
            <a:rPr lang="it-IT" sz="1400" b="1" dirty="0" err="1" smtClean="0">
              <a:solidFill>
                <a:srgbClr val="FFFF00"/>
              </a:solidFill>
            </a:rPr>
            <a:t>DI</a:t>
          </a:r>
          <a:r>
            <a:rPr lang="it-IT" sz="1400" b="1" dirty="0" smtClean="0">
              <a:solidFill>
                <a:srgbClr val="FFFF00"/>
              </a:solidFill>
            </a:rPr>
            <a:t> </a:t>
          </a:r>
          <a:r>
            <a:rPr lang="it-IT" sz="1200" b="1" dirty="0" smtClean="0">
              <a:solidFill>
                <a:srgbClr val="FFFF00"/>
              </a:solidFill>
            </a:rPr>
            <a:t>APPRENDIMENTO</a:t>
          </a:r>
          <a:endParaRPr lang="it-IT" sz="1400" b="1" dirty="0" smtClean="0">
            <a:solidFill>
              <a:srgbClr val="FFFF00"/>
            </a:solidFill>
          </a:endParaRPr>
        </a:p>
        <a:p>
          <a:endParaRPr lang="it-IT" sz="1600" b="1" dirty="0" smtClean="0">
            <a:solidFill>
              <a:srgbClr val="FFFF00"/>
            </a:solidFill>
          </a:endParaRPr>
        </a:p>
        <a:p>
          <a:r>
            <a:rPr lang="it-IT" sz="1400" b="1" dirty="0" smtClean="0"/>
            <a:t>La classe inclusiva</a:t>
          </a:r>
        </a:p>
        <a:p>
          <a:r>
            <a:rPr lang="it-IT" sz="1400" b="1" dirty="0" smtClean="0"/>
            <a:t>Il laboratorio</a:t>
          </a:r>
        </a:p>
        <a:p>
          <a:r>
            <a:rPr lang="it-IT" sz="1400" b="1" dirty="0" smtClean="0"/>
            <a:t>La classe 2.0</a:t>
          </a:r>
        </a:p>
        <a:p>
          <a:r>
            <a:rPr lang="it-IT" sz="1400" b="1" dirty="0" smtClean="0"/>
            <a:t>La classe tradizionale</a:t>
          </a:r>
          <a:endParaRPr lang="it-IT" sz="1400" b="1" dirty="0"/>
        </a:p>
      </dgm:t>
    </dgm:pt>
    <dgm:pt modelId="{C0C77B0D-15D7-4E13-A0A8-2EC6C66A8F7A}" type="parTrans" cxnId="{467DBBDE-61F8-4F6F-8C14-DB85C4625055}">
      <dgm:prSet/>
      <dgm:spPr/>
      <dgm:t>
        <a:bodyPr/>
        <a:lstStyle/>
        <a:p>
          <a:endParaRPr lang="it-IT"/>
        </a:p>
      </dgm:t>
    </dgm:pt>
    <dgm:pt modelId="{5086BD68-1ADD-4778-9F8C-5B5A244A9D59}" type="sibTrans" cxnId="{467DBBDE-61F8-4F6F-8C14-DB85C4625055}">
      <dgm:prSet/>
      <dgm:spPr/>
      <dgm:t>
        <a:bodyPr/>
        <a:lstStyle/>
        <a:p>
          <a:endParaRPr lang="it-IT"/>
        </a:p>
      </dgm:t>
    </dgm:pt>
    <dgm:pt modelId="{6BB29901-D8EC-4C1E-A2F2-7AD7538807F9}">
      <dgm:prSet phldrT="[Tes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it-IT" sz="1400" b="1" dirty="0" smtClean="0"/>
            <a:t>Gli stili di insegnamento</a:t>
          </a:r>
          <a:endParaRPr lang="it-IT" sz="1400" dirty="0"/>
        </a:p>
      </dgm:t>
    </dgm:pt>
    <dgm:pt modelId="{EB62646A-BA3F-4F19-BA9F-8B7A2F20AFA1}" type="parTrans" cxnId="{0F559294-06AF-4A31-89AB-2945230DBC40}">
      <dgm:prSet/>
      <dgm:spPr/>
      <dgm:t>
        <a:bodyPr/>
        <a:lstStyle/>
        <a:p>
          <a:endParaRPr lang="it-IT"/>
        </a:p>
      </dgm:t>
    </dgm:pt>
    <dgm:pt modelId="{7857AA3E-1B14-4227-9A87-A042770A1262}" type="sibTrans" cxnId="{0F559294-06AF-4A31-89AB-2945230DBC40}">
      <dgm:prSet/>
      <dgm:spPr/>
      <dgm:t>
        <a:bodyPr/>
        <a:lstStyle/>
        <a:p>
          <a:endParaRPr lang="it-IT"/>
        </a:p>
      </dgm:t>
    </dgm:pt>
    <dgm:pt modelId="{8B5E6F51-52EB-4A0D-923C-583962088ABD}">
      <dgm:prSet phldrT="[Tes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it-IT" sz="1400" b="1" dirty="0" smtClean="0"/>
            <a:t>La  comunità educante</a:t>
          </a:r>
          <a:endParaRPr lang="it-IT" sz="1400" b="1" dirty="0"/>
        </a:p>
      </dgm:t>
    </dgm:pt>
    <dgm:pt modelId="{DFE12434-AB10-4728-9827-C0509436F65D}" type="sibTrans" cxnId="{17111DA6-9777-4160-A26E-AB03F2A10718}">
      <dgm:prSet/>
      <dgm:spPr/>
      <dgm:t>
        <a:bodyPr/>
        <a:lstStyle/>
        <a:p>
          <a:endParaRPr lang="it-IT"/>
        </a:p>
      </dgm:t>
    </dgm:pt>
    <dgm:pt modelId="{BBB925FE-ECE8-4C33-B494-4C5F86BBC724}" type="parTrans" cxnId="{17111DA6-9777-4160-A26E-AB03F2A10718}">
      <dgm:prSet/>
      <dgm:spPr/>
      <dgm:t>
        <a:bodyPr/>
        <a:lstStyle/>
        <a:p>
          <a:endParaRPr lang="it-IT"/>
        </a:p>
      </dgm:t>
    </dgm:pt>
    <dgm:pt modelId="{1414F1DA-CD57-4821-82A1-2A61A4F1309C}">
      <dgm:prSet phldrT="[Tes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it-IT" sz="1400" b="1" dirty="0" smtClean="0"/>
            <a:t>Suggerimenti per la gestione dei conflitti</a:t>
          </a:r>
          <a:endParaRPr lang="it-IT" sz="1400" dirty="0"/>
        </a:p>
      </dgm:t>
    </dgm:pt>
    <dgm:pt modelId="{DC06A84A-754F-4F46-8D6F-169A8FB1D38B}" type="sibTrans" cxnId="{895055BC-3BF8-41E4-A811-EF0F3FF4DC9F}">
      <dgm:prSet/>
      <dgm:spPr/>
      <dgm:t>
        <a:bodyPr/>
        <a:lstStyle/>
        <a:p>
          <a:endParaRPr lang="it-IT"/>
        </a:p>
      </dgm:t>
    </dgm:pt>
    <dgm:pt modelId="{5A429418-A770-44E5-9619-21F384C82702}" type="parTrans" cxnId="{895055BC-3BF8-41E4-A811-EF0F3FF4DC9F}">
      <dgm:prSet/>
      <dgm:spPr/>
      <dgm:t>
        <a:bodyPr/>
        <a:lstStyle/>
        <a:p>
          <a:endParaRPr lang="it-IT"/>
        </a:p>
      </dgm:t>
    </dgm:pt>
    <dgm:pt modelId="{5A6FB79B-A6A9-40F3-B681-9A63A59149B3}" type="pres">
      <dgm:prSet presAssocID="{E4BA6FB5-3051-4869-AF76-E669FFA161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64EFEBF-6191-41D5-AAE9-B4BBEBE4CF1B}" type="pres">
      <dgm:prSet presAssocID="{4338CECE-E37F-46D1-B790-9B0C38EFE0AE}" presName="node" presStyleLbl="node1" presStyleIdx="0" presStyleCnt="4" custScaleX="932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41B400-DCA9-4C45-8A80-467ACE90D4CD}" type="pres">
      <dgm:prSet presAssocID="{71C9E8BB-3D79-432C-8AA9-64B8BAF167EE}" presName="sibTrans" presStyleCnt="0"/>
      <dgm:spPr/>
    </dgm:pt>
    <dgm:pt modelId="{977A1773-360E-4567-A405-56993A3CEED3}" type="pres">
      <dgm:prSet presAssocID="{9FAB9328-4542-4603-A565-977798561841}" presName="node" presStyleLbl="node1" presStyleIdx="1" presStyleCnt="4" custScaleX="116549" custLinFactNeighborX="1759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273778-7A62-4738-8917-7B59AF5C80CD}" type="pres">
      <dgm:prSet presAssocID="{4756973A-AFCE-47BA-95F6-E66E145B2BC9}" presName="sibTrans" presStyleCnt="0"/>
      <dgm:spPr/>
    </dgm:pt>
    <dgm:pt modelId="{81318D93-A583-4BCC-B3CD-1FC33038068F}" type="pres">
      <dgm:prSet presAssocID="{3BA77633-E1E2-4785-9C59-9D5C3487BFC4}" presName="node" presStyleLbl="node1" presStyleIdx="2" presStyleCnt="4" custScaleX="111751" custLinFactNeighborX="-793" custLinFactNeighborY="-46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4D766F-3A5D-4796-8ED8-18B292DB5423}" type="pres">
      <dgm:prSet presAssocID="{570F7071-B555-4165-AC0B-3CDF577BB5E1}" presName="sibTrans" presStyleCnt="0"/>
      <dgm:spPr/>
    </dgm:pt>
    <dgm:pt modelId="{6A0B3E3A-DD25-47C5-83D2-E136B16D54CA}" type="pres">
      <dgm:prSet presAssocID="{A5AB5F3B-921B-4CC3-8BE5-D2DF9E8E4362}" presName="node" presStyleLbl="node1" presStyleIdx="3" presStyleCnt="4" custScaleX="101328" custLinFactNeighborX="-12300" custLinFactNeighborY="-15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264E7EC-BDBA-4075-8E77-886503BE72BE}" srcId="{E4BA6FB5-3051-4869-AF76-E669FFA161A3}" destId="{9FAB9328-4542-4603-A565-977798561841}" srcOrd="1" destOrd="0" parTransId="{0A760BF5-1B0C-40A8-BCC7-0A9DE80E266A}" sibTransId="{4756973A-AFCE-47BA-95F6-E66E145B2BC9}"/>
    <dgm:cxn modelId="{A8F08B82-3245-4593-B789-A6F979010B7B}" type="presOf" srcId="{750DA6FA-D9EF-4168-87FF-E67EC55720DB}" destId="{81318D93-A583-4BCC-B3CD-1FC33038068F}" srcOrd="0" destOrd="1" presId="urn:microsoft.com/office/officeart/2005/8/layout/hList6"/>
    <dgm:cxn modelId="{90233E8A-705C-43BA-ABEC-839A81C77DA1}" srcId="{E4BA6FB5-3051-4869-AF76-E669FFA161A3}" destId="{4338CECE-E37F-46D1-B790-9B0C38EFE0AE}" srcOrd="0" destOrd="0" parTransId="{611A1038-98BD-4E21-9532-3E4478D40C7E}" sibTransId="{71C9E8BB-3D79-432C-8AA9-64B8BAF167EE}"/>
    <dgm:cxn modelId="{00C15F07-660C-4B52-BEAE-EAB9DD2CE1EE}" srcId="{E4BA6FB5-3051-4869-AF76-E669FFA161A3}" destId="{3BA77633-E1E2-4785-9C59-9D5C3487BFC4}" srcOrd="2" destOrd="0" parTransId="{21BF21D6-62BB-4C02-99C1-B1E03185FE90}" sibTransId="{570F7071-B555-4165-AC0B-3CDF577BB5E1}"/>
    <dgm:cxn modelId="{2FCCE280-C044-48AE-8076-24796AE6336B}" type="presOf" srcId="{6BB29901-D8EC-4C1E-A2F2-7AD7538807F9}" destId="{464EFEBF-6191-41D5-AAE9-B4BBEBE4CF1B}" srcOrd="0" destOrd="2" presId="urn:microsoft.com/office/officeart/2005/8/layout/hList6"/>
    <dgm:cxn modelId="{0CBAAAB2-ABEB-4840-BA38-8CB9B750BD00}" type="presOf" srcId="{3BA77633-E1E2-4785-9C59-9D5C3487BFC4}" destId="{81318D93-A583-4BCC-B3CD-1FC33038068F}" srcOrd="0" destOrd="0" presId="urn:microsoft.com/office/officeart/2005/8/layout/hList6"/>
    <dgm:cxn modelId="{467DBBDE-61F8-4F6F-8C14-DB85C4625055}" srcId="{3BA77633-E1E2-4785-9C59-9D5C3487BFC4}" destId="{750DA6FA-D9EF-4168-87FF-E67EC55720DB}" srcOrd="0" destOrd="0" parTransId="{C0C77B0D-15D7-4E13-A0A8-2EC6C66A8F7A}" sibTransId="{5086BD68-1ADD-4778-9F8C-5B5A244A9D59}"/>
    <dgm:cxn modelId="{68E83A96-91B8-4CF4-935D-370603C33ED8}" type="presOf" srcId="{4338CECE-E37F-46D1-B790-9B0C38EFE0AE}" destId="{464EFEBF-6191-41D5-AAE9-B4BBEBE4CF1B}" srcOrd="0" destOrd="0" presId="urn:microsoft.com/office/officeart/2005/8/layout/hList6"/>
    <dgm:cxn modelId="{7D4EA0AE-4C6B-4561-B3D0-49744308C7FD}" type="presOf" srcId="{9FAB9328-4542-4603-A565-977798561841}" destId="{977A1773-360E-4567-A405-56993A3CEED3}" srcOrd="0" destOrd="0" presId="urn:microsoft.com/office/officeart/2005/8/layout/hList6"/>
    <dgm:cxn modelId="{86015DCB-9F22-48A0-AD2D-1B30F3CD30B8}" type="presOf" srcId="{A5AB5F3B-921B-4CC3-8BE5-D2DF9E8E4362}" destId="{6A0B3E3A-DD25-47C5-83D2-E136B16D54CA}" srcOrd="0" destOrd="0" presId="urn:microsoft.com/office/officeart/2005/8/layout/hList6"/>
    <dgm:cxn modelId="{0F559294-06AF-4A31-89AB-2945230DBC40}" srcId="{4338CECE-E37F-46D1-B790-9B0C38EFE0AE}" destId="{6BB29901-D8EC-4C1E-A2F2-7AD7538807F9}" srcOrd="1" destOrd="0" parTransId="{EB62646A-BA3F-4F19-BA9F-8B7A2F20AFA1}" sibTransId="{7857AA3E-1B14-4227-9A87-A042770A1262}"/>
    <dgm:cxn modelId="{BEF19DD5-95F9-4EE6-8B3B-5CE9120CA290}" srcId="{4338CECE-E37F-46D1-B790-9B0C38EFE0AE}" destId="{A05C7F4D-519B-4725-B514-C2728190F331}" srcOrd="0" destOrd="0" parTransId="{B5DB8567-7472-4E47-9B27-10656D025618}" sibTransId="{F39957D4-EC3D-4E2A-84C4-077331BF6632}"/>
    <dgm:cxn modelId="{3BEF53D7-9DC3-4235-B3DC-A697ED17AA4C}" srcId="{9FAB9328-4542-4603-A565-977798561841}" destId="{8588A2A9-7E08-42B8-9C58-0F3ECABFBF45}" srcOrd="0" destOrd="0" parTransId="{BEDF9404-E584-46D1-AD9F-3D73647FDD35}" sibTransId="{75837E04-8837-48EF-9A61-8ED2B57E18E5}"/>
    <dgm:cxn modelId="{0EF108B1-6831-4C27-B096-A70B3A0BD4C3}" type="presOf" srcId="{E4BA6FB5-3051-4869-AF76-E669FFA161A3}" destId="{5A6FB79B-A6A9-40F3-B681-9A63A59149B3}" srcOrd="0" destOrd="0" presId="urn:microsoft.com/office/officeart/2005/8/layout/hList6"/>
    <dgm:cxn modelId="{17111DA6-9777-4160-A26E-AB03F2A10718}" srcId="{A5AB5F3B-921B-4CC3-8BE5-D2DF9E8E4362}" destId="{8B5E6F51-52EB-4A0D-923C-583962088ABD}" srcOrd="0" destOrd="0" parTransId="{BBB925FE-ECE8-4C33-B494-4C5F86BBC724}" sibTransId="{DFE12434-AB10-4728-9827-C0509436F65D}"/>
    <dgm:cxn modelId="{EC6CFA2D-4560-40FA-9576-2ED933A2D0B9}" type="presOf" srcId="{1414F1DA-CD57-4821-82A1-2A61A4F1309C}" destId="{464EFEBF-6191-41D5-AAE9-B4BBEBE4CF1B}" srcOrd="0" destOrd="3" presId="urn:microsoft.com/office/officeart/2005/8/layout/hList6"/>
    <dgm:cxn modelId="{F8ECDA5E-6AFA-49D2-9CD7-3B58175BD410}" type="presOf" srcId="{8588A2A9-7E08-42B8-9C58-0F3ECABFBF45}" destId="{977A1773-360E-4567-A405-56993A3CEED3}" srcOrd="0" destOrd="1" presId="urn:microsoft.com/office/officeart/2005/8/layout/hList6"/>
    <dgm:cxn modelId="{895055BC-3BF8-41E4-A811-EF0F3FF4DC9F}" srcId="{4338CECE-E37F-46D1-B790-9B0C38EFE0AE}" destId="{1414F1DA-CD57-4821-82A1-2A61A4F1309C}" srcOrd="2" destOrd="0" parTransId="{5A429418-A770-44E5-9619-21F384C82702}" sibTransId="{DC06A84A-754F-4F46-8D6F-169A8FB1D38B}"/>
    <dgm:cxn modelId="{01052EFB-5302-4964-8DBC-6D5EF4D598F8}" srcId="{E4BA6FB5-3051-4869-AF76-E669FFA161A3}" destId="{A5AB5F3B-921B-4CC3-8BE5-D2DF9E8E4362}" srcOrd="3" destOrd="0" parTransId="{4F1BA676-71EA-4503-B363-103F817CDC8B}" sibTransId="{DB132252-E1BB-4D3A-953F-F7686E408600}"/>
    <dgm:cxn modelId="{F415ED6E-5445-423B-B6F9-5CAC8A7A5A29}" type="presOf" srcId="{8B5E6F51-52EB-4A0D-923C-583962088ABD}" destId="{6A0B3E3A-DD25-47C5-83D2-E136B16D54CA}" srcOrd="0" destOrd="1" presId="urn:microsoft.com/office/officeart/2005/8/layout/hList6"/>
    <dgm:cxn modelId="{35D1812C-205E-4DFF-BB8D-7FDBB293B38C}" type="presOf" srcId="{A05C7F4D-519B-4725-B514-C2728190F331}" destId="{464EFEBF-6191-41D5-AAE9-B4BBEBE4CF1B}" srcOrd="0" destOrd="1" presId="urn:microsoft.com/office/officeart/2005/8/layout/hList6"/>
    <dgm:cxn modelId="{744419D3-59A8-4939-8D6C-C5078F2D4B21}" type="presParOf" srcId="{5A6FB79B-A6A9-40F3-B681-9A63A59149B3}" destId="{464EFEBF-6191-41D5-AAE9-B4BBEBE4CF1B}" srcOrd="0" destOrd="0" presId="urn:microsoft.com/office/officeart/2005/8/layout/hList6"/>
    <dgm:cxn modelId="{4091C96C-5488-4E1E-9FCF-1E7C3E64BC25}" type="presParOf" srcId="{5A6FB79B-A6A9-40F3-B681-9A63A59149B3}" destId="{6241B400-DCA9-4C45-8A80-467ACE90D4CD}" srcOrd="1" destOrd="0" presId="urn:microsoft.com/office/officeart/2005/8/layout/hList6"/>
    <dgm:cxn modelId="{72ED4D8C-AF24-47C3-99B1-3AA81C4234F8}" type="presParOf" srcId="{5A6FB79B-A6A9-40F3-B681-9A63A59149B3}" destId="{977A1773-360E-4567-A405-56993A3CEED3}" srcOrd="2" destOrd="0" presId="urn:microsoft.com/office/officeart/2005/8/layout/hList6"/>
    <dgm:cxn modelId="{1AA0FFAB-4199-4A00-AE59-BE67EBD63869}" type="presParOf" srcId="{5A6FB79B-A6A9-40F3-B681-9A63A59149B3}" destId="{42273778-7A62-4738-8917-7B59AF5C80CD}" srcOrd="3" destOrd="0" presId="urn:microsoft.com/office/officeart/2005/8/layout/hList6"/>
    <dgm:cxn modelId="{D3AC6B83-0B87-4D32-AFD7-13DC192374CC}" type="presParOf" srcId="{5A6FB79B-A6A9-40F3-B681-9A63A59149B3}" destId="{81318D93-A583-4BCC-B3CD-1FC33038068F}" srcOrd="4" destOrd="0" presId="urn:microsoft.com/office/officeart/2005/8/layout/hList6"/>
    <dgm:cxn modelId="{9B7B550E-0F45-44AA-9FF1-268CCE7AE788}" type="presParOf" srcId="{5A6FB79B-A6A9-40F3-B681-9A63A59149B3}" destId="{444D766F-3A5D-4796-8ED8-18B292DB5423}" srcOrd="5" destOrd="0" presId="urn:microsoft.com/office/officeart/2005/8/layout/hList6"/>
    <dgm:cxn modelId="{BE18773D-901B-4B5C-AF9A-C66DB8117238}" type="presParOf" srcId="{5A6FB79B-A6A9-40F3-B681-9A63A59149B3}" destId="{6A0B3E3A-DD25-47C5-83D2-E136B16D54C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E2B18-E75E-4CE7-8352-FDE62EDD58D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E009C4-630C-48BC-9A37-A12A455C0B2E}">
      <dgm:prSet phldrT="[Tes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dirty="0" smtClean="0"/>
            <a:t>visuale</a:t>
          </a:r>
          <a:endParaRPr lang="it-IT" dirty="0"/>
        </a:p>
      </dgm:t>
    </dgm:pt>
    <dgm:pt modelId="{EF76D682-7EB1-48B3-B7DB-87A3F33DC590}" type="parTrans" cxnId="{E3DB0E4A-3D75-4235-ACFB-E0E73F77909D}">
      <dgm:prSet/>
      <dgm:spPr/>
      <dgm:t>
        <a:bodyPr/>
        <a:lstStyle/>
        <a:p>
          <a:endParaRPr lang="it-IT"/>
        </a:p>
      </dgm:t>
    </dgm:pt>
    <dgm:pt modelId="{355570A5-C21A-411D-85EE-E11074481D4C}" type="sibTrans" cxnId="{E3DB0E4A-3D75-4235-ACFB-E0E73F77909D}">
      <dgm:prSet/>
      <dgm:spPr/>
      <dgm:t>
        <a:bodyPr/>
        <a:lstStyle/>
        <a:p>
          <a:endParaRPr lang="it-IT"/>
        </a:p>
      </dgm:t>
    </dgm:pt>
    <dgm:pt modelId="{C76F6F9F-62A8-4EA3-A2AB-C855F0A01B60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 smtClean="0"/>
            <a:t>verbale</a:t>
          </a:r>
          <a:endParaRPr lang="it-IT" dirty="0"/>
        </a:p>
      </dgm:t>
    </dgm:pt>
    <dgm:pt modelId="{9FCC1035-377E-4E64-907D-7F807A4C0564}" type="parTrans" cxnId="{F1EDD611-BF8D-4CB8-B4E2-3CC22FBF1E5D}">
      <dgm:prSet/>
      <dgm:spPr/>
      <dgm:t>
        <a:bodyPr/>
        <a:lstStyle/>
        <a:p>
          <a:endParaRPr lang="it-IT"/>
        </a:p>
      </dgm:t>
    </dgm:pt>
    <dgm:pt modelId="{A93877AB-6A50-4E84-9ABD-0997DF55B527}" type="sibTrans" cxnId="{F1EDD611-BF8D-4CB8-B4E2-3CC22FBF1E5D}">
      <dgm:prSet/>
      <dgm:spPr/>
      <dgm:t>
        <a:bodyPr/>
        <a:lstStyle/>
        <a:p>
          <a:endParaRPr lang="it-IT"/>
        </a:p>
      </dgm:t>
    </dgm:pt>
    <dgm:pt modelId="{35A81A22-C09C-433F-B3C0-DD3EB31A00A5}" type="pres">
      <dgm:prSet presAssocID="{72BE2B18-E75E-4CE7-8352-FDE62EDD58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54EEFE-6B62-41B5-B21C-131B8EA7E898}" type="pres">
      <dgm:prSet presAssocID="{F3E009C4-630C-48BC-9A37-A12A455C0B2E}" presName="arrow" presStyleLbl="node1" presStyleIdx="0" presStyleCnt="2" custScaleY="100075" custRadScaleRad="100008" custRadScaleInc="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340E24-E29C-4327-B2C8-8DB704B4FA90}" type="pres">
      <dgm:prSet presAssocID="{C76F6F9F-62A8-4EA3-A2AB-C855F0A01B60}" presName="arrow" presStyleLbl="node1" presStyleIdx="1" presStyleCnt="2" custScaleY="100075" custRadScaleRad="276212" custRadScaleInc="-17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365ECF2-6900-4F85-8049-23668088749E}" type="presOf" srcId="{72BE2B18-E75E-4CE7-8352-FDE62EDD58D2}" destId="{35A81A22-C09C-433F-B3C0-DD3EB31A00A5}" srcOrd="0" destOrd="0" presId="urn:microsoft.com/office/officeart/2005/8/layout/arrow5"/>
    <dgm:cxn modelId="{E3DB0E4A-3D75-4235-ACFB-E0E73F77909D}" srcId="{72BE2B18-E75E-4CE7-8352-FDE62EDD58D2}" destId="{F3E009C4-630C-48BC-9A37-A12A455C0B2E}" srcOrd="0" destOrd="0" parTransId="{EF76D682-7EB1-48B3-B7DB-87A3F33DC590}" sibTransId="{355570A5-C21A-411D-85EE-E11074481D4C}"/>
    <dgm:cxn modelId="{8C8F1B9D-6CAE-464F-93EF-53CACB60EF85}" type="presOf" srcId="{F3E009C4-630C-48BC-9A37-A12A455C0B2E}" destId="{6754EEFE-6B62-41B5-B21C-131B8EA7E898}" srcOrd="0" destOrd="0" presId="urn:microsoft.com/office/officeart/2005/8/layout/arrow5"/>
    <dgm:cxn modelId="{F1EDD611-BF8D-4CB8-B4E2-3CC22FBF1E5D}" srcId="{72BE2B18-E75E-4CE7-8352-FDE62EDD58D2}" destId="{C76F6F9F-62A8-4EA3-A2AB-C855F0A01B60}" srcOrd="1" destOrd="0" parTransId="{9FCC1035-377E-4E64-907D-7F807A4C0564}" sibTransId="{A93877AB-6A50-4E84-9ABD-0997DF55B527}"/>
    <dgm:cxn modelId="{0A617ACB-D522-43E9-8019-16B160EA9154}" type="presOf" srcId="{C76F6F9F-62A8-4EA3-A2AB-C855F0A01B60}" destId="{EC340E24-E29C-4327-B2C8-8DB704B4FA90}" srcOrd="0" destOrd="0" presId="urn:microsoft.com/office/officeart/2005/8/layout/arrow5"/>
    <dgm:cxn modelId="{2692E8A6-F98D-4C5B-B040-196DBC64ACC4}" type="presParOf" srcId="{35A81A22-C09C-433F-B3C0-DD3EB31A00A5}" destId="{6754EEFE-6B62-41B5-B21C-131B8EA7E898}" srcOrd="0" destOrd="0" presId="urn:microsoft.com/office/officeart/2005/8/layout/arrow5"/>
    <dgm:cxn modelId="{5DBE9A14-6DD8-4CA1-BB52-8BA85DF81F6F}" type="presParOf" srcId="{35A81A22-C09C-433F-B3C0-DD3EB31A00A5}" destId="{EC340E24-E29C-4327-B2C8-8DB704B4FA9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E2B18-E75E-4CE7-8352-FDE62EDD58D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E009C4-630C-48BC-9A37-A12A455C0B2E}">
      <dgm:prSet phldrT="[Tes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t-IT" dirty="0" smtClean="0"/>
            <a:t>analitico</a:t>
          </a:r>
          <a:endParaRPr lang="it-IT" dirty="0"/>
        </a:p>
      </dgm:t>
    </dgm:pt>
    <dgm:pt modelId="{EF76D682-7EB1-48B3-B7DB-87A3F33DC590}" type="parTrans" cxnId="{E3DB0E4A-3D75-4235-ACFB-E0E73F77909D}">
      <dgm:prSet/>
      <dgm:spPr/>
      <dgm:t>
        <a:bodyPr/>
        <a:lstStyle/>
        <a:p>
          <a:endParaRPr lang="it-IT"/>
        </a:p>
      </dgm:t>
    </dgm:pt>
    <dgm:pt modelId="{355570A5-C21A-411D-85EE-E11074481D4C}" type="sibTrans" cxnId="{E3DB0E4A-3D75-4235-ACFB-E0E73F77909D}">
      <dgm:prSet/>
      <dgm:spPr/>
      <dgm:t>
        <a:bodyPr/>
        <a:lstStyle/>
        <a:p>
          <a:endParaRPr lang="it-IT"/>
        </a:p>
      </dgm:t>
    </dgm:pt>
    <dgm:pt modelId="{C76F6F9F-62A8-4EA3-A2AB-C855F0A01B60}">
      <dgm:prSet phldrT="[Tes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t-IT" dirty="0" smtClean="0"/>
            <a:t>globale</a:t>
          </a:r>
          <a:endParaRPr lang="it-IT" dirty="0"/>
        </a:p>
      </dgm:t>
    </dgm:pt>
    <dgm:pt modelId="{9FCC1035-377E-4E64-907D-7F807A4C0564}" type="parTrans" cxnId="{F1EDD611-BF8D-4CB8-B4E2-3CC22FBF1E5D}">
      <dgm:prSet/>
      <dgm:spPr/>
      <dgm:t>
        <a:bodyPr/>
        <a:lstStyle/>
        <a:p>
          <a:endParaRPr lang="it-IT"/>
        </a:p>
      </dgm:t>
    </dgm:pt>
    <dgm:pt modelId="{A93877AB-6A50-4E84-9ABD-0997DF55B527}" type="sibTrans" cxnId="{F1EDD611-BF8D-4CB8-B4E2-3CC22FBF1E5D}">
      <dgm:prSet/>
      <dgm:spPr/>
      <dgm:t>
        <a:bodyPr/>
        <a:lstStyle/>
        <a:p>
          <a:endParaRPr lang="it-IT"/>
        </a:p>
      </dgm:t>
    </dgm:pt>
    <dgm:pt modelId="{35A81A22-C09C-433F-B3C0-DD3EB31A00A5}" type="pres">
      <dgm:prSet presAssocID="{72BE2B18-E75E-4CE7-8352-FDE62EDD58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54EEFE-6B62-41B5-B21C-131B8EA7E898}" type="pres">
      <dgm:prSet presAssocID="{F3E009C4-630C-48BC-9A37-A12A455C0B2E}" presName="arrow" presStyleLbl="node1" presStyleIdx="0" presStyleCnt="2" custScaleY="100075" custRadScaleRad="103186" custRadScaleInc="7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340E24-E29C-4327-B2C8-8DB704B4FA90}" type="pres">
      <dgm:prSet presAssocID="{C76F6F9F-62A8-4EA3-A2AB-C855F0A01B60}" presName="arrow" presStyleLbl="node1" presStyleIdx="1" presStyleCnt="2" custScaleY="100075" custRadScaleRad="106128" custRadScaleInc="19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6E49091-541F-4CAB-9BC3-5F1AA774FE5F}" type="presOf" srcId="{F3E009C4-630C-48BC-9A37-A12A455C0B2E}" destId="{6754EEFE-6B62-41B5-B21C-131B8EA7E898}" srcOrd="0" destOrd="0" presId="urn:microsoft.com/office/officeart/2005/8/layout/arrow5"/>
    <dgm:cxn modelId="{A9590026-319C-4D31-9799-9FF6EA6E66E6}" type="presOf" srcId="{72BE2B18-E75E-4CE7-8352-FDE62EDD58D2}" destId="{35A81A22-C09C-433F-B3C0-DD3EB31A00A5}" srcOrd="0" destOrd="0" presId="urn:microsoft.com/office/officeart/2005/8/layout/arrow5"/>
    <dgm:cxn modelId="{E3DB0E4A-3D75-4235-ACFB-E0E73F77909D}" srcId="{72BE2B18-E75E-4CE7-8352-FDE62EDD58D2}" destId="{F3E009C4-630C-48BC-9A37-A12A455C0B2E}" srcOrd="0" destOrd="0" parTransId="{EF76D682-7EB1-48B3-B7DB-87A3F33DC590}" sibTransId="{355570A5-C21A-411D-85EE-E11074481D4C}"/>
    <dgm:cxn modelId="{F1EDD611-BF8D-4CB8-B4E2-3CC22FBF1E5D}" srcId="{72BE2B18-E75E-4CE7-8352-FDE62EDD58D2}" destId="{C76F6F9F-62A8-4EA3-A2AB-C855F0A01B60}" srcOrd="1" destOrd="0" parTransId="{9FCC1035-377E-4E64-907D-7F807A4C0564}" sibTransId="{A93877AB-6A50-4E84-9ABD-0997DF55B527}"/>
    <dgm:cxn modelId="{4F2B01FA-8102-4AF7-9CB3-14CC173ACDE1}" type="presOf" srcId="{C76F6F9F-62A8-4EA3-A2AB-C855F0A01B60}" destId="{EC340E24-E29C-4327-B2C8-8DB704B4FA90}" srcOrd="0" destOrd="0" presId="urn:microsoft.com/office/officeart/2005/8/layout/arrow5"/>
    <dgm:cxn modelId="{7EFE2339-5A8C-493E-A08D-0A5EEA5FF36E}" type="presParOf" srcId="{35A81A22-C09C-433F-B3C0-DD3EB31A00A5}" destId="{6754EEFE-6B62-41B5-B21C-131B8EA7E898}" srcOrd="0" destOrd="0" presId="urn:microsoft.com/office/officeart/2005/8/layout/arrow5"/>
    <dgm:cxn modelId="{DC778E85-3AA4-4E31-A0E1-1A1F9A429F69}" type="presParOf" srcId="{35A81A22-C09C-433F-B3C0-DD3EB31A00A5}" destId="{EC340E24-E29C-4327-B2C8-8DB704B4FA9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BE2B18-E75E-4CE7-8352-FDE62EDD58D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E009C4-630C-48BC-9A37-A12A455C0B2E}">
      <dgm:prSet phldrT="[Tes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dirty="0" smtClean="0"/>
            <a:t>intuitivo</a:t>
          </a:r>
          <a:endParaRPr lang="it-IT" dirty="0"/>
        </a:p>
      </dgm:t>
    </dgm:pt>
    <dgm:pt modelId="{EF76D682-7EB1-48B3-B7DB-87A3F33DC590}" type="parTrans" cxnId="{E3DB0E4A-3D75-4235-ACFB-E0E73F77909D}">
      <dgm:prSet/>
      <dgm:spPr/>
      <dgm:t>
        <a:bodyPr/>
        <a:lstStyle/>
        <a:p>
          <a:endParaRPr lang="it-IT"/>
        </a:p>
      </dgm:t>
    </dgm:pt>
    <dgm:pt modelId="{355570A5-C21A-411D-85EE-E11074481D4C}" type="sibTrans" cxnId="{E3DB0E4A-3D75-4235-ACFB-E0E73F77909D}">
      <dgm:prSet/>
      <dgm:spPr/>
      <dgm:t>
        <a:bodyPr/>
        <a:lstStyle/>
        <a:p>
          <a:endParaRPr lang="it-IT"/>
        </a:p>
      </dgm:t>
    </dgm:pt>
    <dgm:pt modelId="{C76F6F9F-62A8-4EA3-A2AB-C855F0A01B60}">
      <dgm:prSet phldrT="[Tes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dirty="0" smtClean="0"/>
            <a:t>sistematico</a:t>
          </a:r>
          <a:endParaRPr lang="it-IT" dirty="0"/>
        </a:p>
      </dgm:t>
    </dgm:pt>
    <dgm:pt modelId="{9FCC1035-377E-4E64-907D-7F807A4C0564}" type="parTrans" cxnId="{F1EDD611-BF8D-4CB8-B4E2-3CC22FBF1E5D}">
      <dgm:prSet/>
      <dgm:spPr/>
      <dgm:t>
        <a:bodyPr/>
        <a:lstStyle/>
        <a:p>
          <a:endParaRPr lang="it-IT"/>
        </a:p>
      </dgm:t>
    </dgm:pt>
    <dgm:pt modelId="{A93877AB-6A50-4E84-9ABD-0997DF55B527}" type="sibTrans" cxnId="{F1EDD611-BF8D-4CB8-B4E2-3CC22FBF1E5D}">
      <dgm:prSet/>
      <dgm:spPr/>
      <dgm:t>
        <a:bodyPr/>
        <a:lstStyle/>
        <a:p>
          <a:endParaRPr lang="it-IT"/>
        </a:p>
      </dgm:t>
    </dgm:pt>
    <dgm:pt modelId="{35A81A22-C09C-433F-B3C0-DD3EB31A00A5}" type="pres">
      <dgm:prSet presAssocID="{72BE2B18-E75E-4CE7-8352-FDE62EDD58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54EEFE-6B62-41B5-B21C-131B8EA7E898}" type="pres">
      <dgm:prSet presAssocID="{F3E009C4-630C-48BC-9A37-A12A455C0B2E}" presName="arrow" presStyleLbl="node1" presStyleIdx="0" presStyleCnt="2" custScaleY="100075" custRadScaleRad="103186" custRadScaleInc="7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340E24-E29C-4327-B2C8-8DB704B4FA90}" type="pres">
      <dgm:prSet presAssocID="{C76F6F9F-62A8-4EA3-A2AB-C855F0A01B60}" presName="arrow" presStyleLbl="node1" presStyleIdx="1" presStyleCnt="2" custScaleY="100075" custRadScaleRad="276212" custRadScaleInc="-17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02C6CC-6774-4C07-9DB2-981DA26FFDCC}" type="presOf" srcId="{F3E009C4-630C-48BC-9A37-A12A455C0B2E}" destId="{6754EEFE-6B62-41B5-B21C-131B8EA7E898}" srcOrd="0" destOrd="0" presId="urn:microsoft.com/office/officeart/2005/8/layout/arrow5"/>
    <dgm:cxn modelId="{E3DB0E4A-3D75-4235-ACFB-E0E73F77909D}" srcId="{72BE2B18-E75E-4CE7-8352-FDE62EDD58D2}" destId="{F3E009C4-630C-48BC-9A37-A12A455C0B2E}" srcOrd="0" destOrd="0" parTransId="{EF76D682-7EB1-48B3-B7DB-87A3F33DC590}" sibTransId="{355570A5-C21A-411D-85EE-E11074481D4C}"/>
    <dgm:cxn modelId="{F1EDD611-BF8D-4CB8-B4E2-3CC22FBF1E5D}" srcId="{72BE2B18-E75E-4CE7-8352-FDE62EDD58D2}" destId="{C76F6F9F-62A8-4EA3-A2AB-C855F0A01B60}" srcOrd="1" destOrd="0" parTransId="{9FCC1035-377E-4E64-907D-7F807A4C0564}" sibTransId="{A93877AB-6A50-4E84-9ABD-0997DF55B527}"/>
    <dgm:cxn modelId="{1BF58D7F-A399-4C11-90CE-A9DE7197468C}" type="presOf" srcId="{72BE2B18-E75E-4CE7-8352-FDE62EDD58D2}" destId="{35A81A22-C09C-433F-B3C0-DD3EB31A00A5}" srcOrd="0" destOrd="0" presId="urn:microsoft.com/office/officeart/2005/8/layout/arrow5"/>
    <dgm:cxn modelId="{B65C6FEF-44AC-46A8-9B92-C959EC38B17A}" type="presOf" srcId="{C76F6F9F-62A8-4EA3-A2AB-C855F0A01B60}" destId="{EC340E24-E29C-4327-B2C8-8DB704B4FA90}" srcOrd="0" destOrd="0" presId="urn:microsoft.com/office/officeart/2005/8/layout/arrow5"/>
    <dgm:cxn modelId="{D6D5A220-2E7A-48DC-A31F-45D7594235B7}" type="presParOf" srcId="{35A81A22-C09C-433F-B3C0-DD3EB31A00A5}" destId="{6754EEFE-6B62-41B5-B21C-131B8EA7E898}" srcOrd="0" destOrd="0" presId="urn:microsoft.com/office/officeart/2005/8/layout/arrow5"/>
    <dgm:cxn modelId="{F1437F8E-EDF9-4FD9-AD84-3E10266650FE}" type="presParOf" srcId="{35A81A22-C09C-433F-B3C0-DD3EB31A00A5}" destId="{EC340E24-E29C-4327-B2C8-8DB704B4FA9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BE2B18-E75E-4CE7-8352-FDE62EDD58D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E009C4-630C-48BC-9A37-A12A455C0B2E}">
      <dgm:prSet phldrT="[Tes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impulsivo</a:t>
          </a:r>
          <a:endParaRPr lang="it-IT" dirty="0"/>
        </a:p>
      </dgm:t>
    </dgm:pt>
    <dgm:pt modelId="{EF76D682-7EB1-48B3-B7DB-87A3F33DC590}" type="parTrans" cxnId="{E3DB0E4A-3D75-4235-ACFB-E0E73F77909D}">
      <dgm:prSet/>
      <dgm:spPr/>
      <dgm:t>
        <a:bodyPr/>
        <a:lstStyle/>
        <a:p>
          <a:endParaRPr lang="it-IT"/>
        </a:p>
      </dgm:t>
    </dgm:pt>
    <dgm:pt modelId="{355570A5-C21A-411D-85EE-E11074481D4C}" type="sibTrans" cxnId="{E3DB0E4A-3D75-4235-ACFB-E0E73F77909D}">
      <dgm:prSet/>
      <dgm:spPr/>
      <dgm:t>
        <a:bodyPr/>
        <a:lstStyle/>
        <a:p>
          <a:endParaRPr lang="it-IT"/>
        </a:p>
      </dgm:t>
    </dgm:pt>
    <dgm:pt modelId="{C76F6F9F-62A8-4EA3-A2AB-C855F0A01B60}">
      <dgm:prSet phldrT="[Tes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dirty="0" smtClean="0"/>
            <a:t>riflessivo</a:t>
          </a:r>
          <a:endParaRPr lang="it-IT" dirty="0"/>
        </a:p>
      </dgm:t>
    </dgm:pt>
    <dgm:pt modelId="{9FCC1035-377E-4E64-907D-7F807A4C0564}" type="parTrans" cxnId="{F1EDD611-BF8D-4CB8-B4E2-3CC22FBF1E5D}">
      <dgm:prSet/>
      <dgm:spPr/>
      <dgm:t>
        <a:bodyPr/>
        <a:lstStyle/>
        <a:p>
          <a:endParaRPr lang="it-IT"/>
        </a:p>
      </dgm:t>
    </dgm:pt>
    <dgm:pt modelId="{A93877AB-6A50-4E84-9ABD-0997DF55B527}" type="sibTrans" cxnId="{F1EDD611-BF8D-4CB8-B4E2-3CC22FBF1E5D}">
      <dgm:prSet/>
      <dgm:spPr/>
      <dgm:t>
        <a:bodyPr/>
        <a:lstStyle/>
        <a:p>
          <a:endParaRPr lang="it-IT"/>
        </a:p>
      </dgm:t>
    </dgm:pt>
    <dgm:pt modelId="{35A81A22-C09C-433F-B3C0-DD3EB31A00A5}" type="pres">
      <dgm:prSet presAssocID="{72BE2B18-E75E-4CE7-8352-FDE62EDD58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54EEFE-6B62-41B5-B21C-131B8EA7E898}" type="pres">
      <dgm:prSet presAssocID="{F3E009C4-630C-48BC-9A37-A12A455C0B2E}" presName="arrow" presStyleLbl="node1" presStyleIdx="0" presStyleCnt="2" custScaleY="100075" custRadScaleRad="106651" custRadScaleInc="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340E24-E29C-4327-B2C8-8DB704B4FA90}" type="pres">
      <dgm:prSet presAssocID="{C76F6F9F-62A8-4EA3-A2AB-C855F0A01B60}" presName="arrow" presStyleLbl="node1" presStyleIdx="1" presStyleCnt="2" custScaleY="100075" custRadScaleRad="276212" custRadScaleInc="-17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E08CB91-2EF2-41A9-B45B-BBAB73234827}" type="presOf" srcId="{72BE2B18-E75E-4CE7-8352-FDE62EDD58D2}" destId="{35A81A22-C09C-433F-B3C0-DD3EB31A00A5}" srcOrd="0" destOrd="0" presId="urn:microsoft.com/office/officeart/2005/8/layout/arrow5"/>
    <dgm:cxn modelId="{D075A34D-D32B-4E26-A826-57CD18102256}" type="presOf" srcId="{F3E009C4-630C-48BC-9A37-A12A455C0B2E}" destId="{6754EEFE-6B62-41B5-B21C-131B8EA7E898}" srcOrd="0" destOrd="0" presId="urn:microsoft.com/office/officeart/2005/8/layout/arrow5"/>
    <dgm:cxn modelId="{CD7A964A-5BB1-4904-A3E6-F3B926337643}" type="presOf" srcId="{C76F6F9F-62A8-4EA3-A2AB-C855F0A01B60}" destId="{EC340E24-E29C-4327-B2C8-8DB704B4FA90}" srcOrd="0" destOrd="0" presId="urn:microsoft.com/office/officeart/2005/8/layout/arrow5"/>
    <dgm:cxn modelId="{E3DB0E4A-3D75-4235-ACFB-E0E73F77909D}" srcId="{72BE2B18-E75E-4CE7-8352-FDE62EDD58D2}" destId="{F3E009C4-630C-48BC-9A37-A12A455C0B2E}" srcOrd="0" destOrd="0" parTransId="{EF76D682-7EB1-48B3-B7DB-87A3F33DC590}" sibTransId="{355570A5-C21A-411D-85EE-E11074481D4C}"/>
    <dgm:cxn modelId="{F1EDD611-BF8D-4CB8-B4E2-3CC22FBF1E5D}" srcId="{72BE2B18-E75E-4CE7-8352-FDE62EDD58D2}" destId="{C76F6F9F-62A8-4EA3-A2AB-C855F0A01B60}" srcOrd="1" destOrd="0" parTransId="{9FCC1035-377E-4E64-907D-7F807A4C0564}" sibTransId="{A93877AB-6A50-4E84-9ABD-0997DF55B527}"/>
    <dgm:cxn modelId="{CFA2251D-2906-4EF1-824F-21E0016843C6}" type="presParOf" srcId="{35A81A22-C09C-433F-B3C0-DD3EB31A00A5}" destId="{6754EEFE-6B62-41B5-B21C-131B8EA7E898}" srcOrd="0" destOrd="0" presId="urn:microsoft.com/office/officeart/2005/8/layout/arrow5"/>
    <dgm:cxn modelId="{6A674580-7871-4524-9032-DF3A5AA1C2EC}" type="presParOf" srcId="{35A81A22-C09C-433F-B3C0-DD3EB31A00A5}" destId="{EC340E24-E29C-4327-B2C8-8DB704B4FA9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9EDA17-81A4-4F47-A79B-7A9BF9089F3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BD4ED2-2DB0-4057-9779-4F378E9A4734}">
      <dgm:prSet phldrT="[Testo]" custT="1"/>
      <dgm:spPr/>
      <dgm:t>
        <a:bodyPr/>
        <a:lstStyle/>
        <a:p>
          <a:pPr algn="ctr"/>
          <a:r>
            <a:rPr lang="it-IT" sz="1600" b="1" dirty="0" smtClean="0"/>
            <a:t>interdipendenza positiva tra i membri </a:t>
          </a:r>
        </a:p>
        <a:p>
          <a:pPr algn="ctr"/>
          <a:r>
            <a:rPr lang="it-IT" sz="1200" dirty="0" smtClean="0"/>
            <a:t>I membri del gruppo fanno affidamento gli uni sugli altri per raggiungere lo scopo</a:t>
          </a:r>
          <a:endParaRPr lang="it-IT" sz="1200" dirty="0"/>
        </a:p>
      </dgm:t>
    </dgm:pt>
    <dgm:pt modelId="{546B3C69-21CC-4C45-A389-C70D8C9D02EC}" type="parTrans" cxnId="{3AE63471-6927-479B-BD27-1EBBAD43CD7D}">
      <dgm:prSet/>
      <dgm:spPr/>
      <dgm:t>
        <a:bodyPr/>
        <a:lstStyle/>
        <a:p>
          <a:pPr algn="ctr"/>
          <a:endParaRPr lang="it-IT"/>
        </a:p>
      </dgm:t>
    </dgm:pt>
    <dgm:pt modelId="{073AD7C2-0A8B-4068-B6ED-24B37FAA6B3E}" type="sibTrans" cxnId="{3AE63471-6927-479B-BD27-1EBBAD43CD7D}">
      <dgm:prSet/>
      <dgm:spPr/>
      <dgm:t>
        <a:bodyPr/>
        <a:lstStyle/>
        <a:p>
          <a:pPr algn="ctr"/>
          <a:endParaRPr lang="it-IT"/>
        </a:p>
      </dgm:t>
    </dgm:pt>
    <dgm:pt modelId="{A7AA284B-4821-49BB-97DE-D28B1B330358}">
      <dgm:prSet phldrT="[Testo]" custT="1"/>
      <dgm:spPr/>
      <dgm:t>
        <a:bodyPr/>
        <a:lstStyle/>
        <a:p>
          <a:pPr algn="ctr"/>
          <a:r>
            <a:rPr lang="it-IT" sz="1600" b="1" dirty="0" smtClean="0"/>
            <a:t>Interazione promozionale</a:t>
          </a:r>
        </a:p>
        <a:p>
          <a:pPr algn="ctr"/>
          <a:r>
            <a:rPr lang="it-IT" sz="1500" dirty="0" smtClean="0"/>
            <a:t>i membri lavorano in modalità  “face </a:t>
          </a:r>
          <a:r>
            <a:rPr lang="it-IT" sz="1500" dirty="0" err="1" smtClean="0"/>
            <a:t>to</a:t>
          </a:r>
          <a:r>
            <a:rPr lang="it-IT" sz="1500" dirty="0" smtClean="0"/>
            <a:t> face”</a:t>
          </a:r>
        </a:p>
        <a:p>
          <a:pPr algn="ctr"/>
          <a:endParaRPr lang="it-IT" sz="1500" dirty="0"/>
        </a:p>
      </dgm:t>
    </dgm:pt>
    <dgm:pt modelId="{E16FC312-52EC-4F8C-BB28-036A713C408E}" type="parTrans" cxnId="{8B5D3934-A8C6-4E7C-B94B-1F0D96856A78}">
      <dgm:prSet/>
      <dgm:spPr/>
      <dgm:t>
        <a:bodyPr/>
        <a:lstStyle/>
        <a:p>
          <a:pPr algn="ctr"/>
          <a:endParaRPr lang="it-IT"/>
        </a:p>
      </dgm:t>
    </dgm:pt>
    <dgm:pt modelId="{C287B854-5932-473E-9CA3-8F2050E63991}" type="sibTrans" cxnId="{8B5D3934-A8C6-4E7C-B94B-1F0D96856A78}">
      <dgm:prSet/>
      <dgm:spPr/>
      <dgm:t>
        <a:bodyPr/>
        <a:lstStyle/>
        <a:p>
          <a:pPr algn="ctr"/>
          <a:endParaRPr lang="it-IT"/>
        </a:p>
      </dgm:t>
    </dgm:pt>
    <dgm:pt modelId="{C4386F72-E335-414A-8058-EC85F89ECC27}">
      <dgm:prSet phldrT="[Testo]" custT="1"/>
      <dgm:spPr/>
      <dgm:t>
        <a:bodyPr/>
        <a:lstStyle/>
        <a:p>
          <a:pPr algn="ctr"/>
          <a:endParaRPr lang="it-IT" sz="1600" b="1" dirty="0" smtClean="0"/>
        </a:p>
        <a:p>
          <a:pPr algn="ctr"/>
          <a:r>
            <a:rPr lang="it-IT" sz="1600" b="1" dirty="0" smtClean="0"/>
            <a:t>Competenze sociali</a:t>
          </a:r>
        </a:p>
        <a:p>
          <a:pPr algn="ctr"/>
          <a:r>
            <a:rPr lang="it-IT" sz="1500" dirty="0" smtClean="0"/>
            <a:t>Assunzione dei ruoli di  </a:t>
          </a:r>
        </a:p>
        <a:p>
          <a:pPr algn="ctr"/>
          <a:r>
            <a:rPr lang="it-IT" sz="1500" b="0" dirty="0" smtClean="0"/>
            <a:t>1) leader 2) scettico  3) controllore</a:t>
          </a:r>
        </a:p>
        <a:p>
          <a:pPr algn="ctr"/>
          <a:r>
            <a:rPr lang="it-IT" sz="1500" b="0" dirty="0" smtClean="0"/>
            <a:t>Leadership condivisa</a:t>
          </a:r>
        </a:p>
        <a:p>
          <a:pPr algn="ctr"/>
          <a:endParaRPr lang="it-IT" sz="1500" dirty="0"/>
        </a:p>
      </dgm:t>
    </dgm:pt>
    <dgm:pt modelId="{FEEE19AB-C6AF-4848-8609-6974A94EE452}" type="parTrans" cxnId="{87749858-2753-45E6-8960-3DEC4F2A6C73}">
      <dgm:prSet/>
      <dgm:spPr/>
      <dgm:t>
        <a:bodyPr/>
        <a:lstStyle/>
        <a:p>
          <a:pPr algn="ctr"/>
          <a:endParaRPr lang="it-IT"/>
        </a:p>
      </dgm:t>
    </dgm:pt>
    <dgm:pt modelId="{A6769D44-9D62-4717-815A-2550EF6D33FE}" type="sibTrans" cxnId="{87749858-2753-45E6-8960-3DEC4F2A6C73}">
      <dgm:prSet/>
      <dgm:spPr/>
      <dgm:t>
        <a:bodyPr/>
        <a:lstStyle/>
        <a:p>
          <a:pPr algn="ctr"/>
          <a:endParaRPr lang="it-IT"/>
        </a:p>
      </dgm:t>
    </dgm:pt>
    <dgm:pt modelId="{02ADF41F-3FF7-47E2-B25B-703C6A106045}">
      <dgm:prSet phldrT="[Testo]" custT="1"/>
      <dgm:spPr/>
      <dgm:t>
        <a:bodyPr/>
        <a:lstStyle/>
        <a:p>
          <a:pPr algn="ctr"/>
          <a:r>
            <a:rPr lang="it-IT" sz="1600" b="1" dirty="0" smtClean="0"/>
            <a:t>Responsabilità individuale</a:t>
          </a:r>
        </a:p>
        <a:p>
          <a:pPr algn="ctr"/>
          <a:r>
            <a:rPr lang="it-IT" sz="1600" dirty="0" smtClean="0"/>
            <a:t>Gli </a:t>
          </a:r>
          <a:r>
            <a:rPr lang="it-IT" sz="1400" dirty="0" smtClean="0"/>
            <a:t>studenti  responsabili del proprio apprendimento e di quello degli altri</a:t>
          </a:r>
          <a:endParaRPr lang="it-IT" sz="2400" dirty="0"/>
        </a:p>
      </dgm:t>
    </dgm:pt>
    <dgm:pt modelId="{27945F18-EAE7-4DE3-A747-FD267CD185E4}" type="parTrans" cxnId="{D3531B5C-7EC4-4030-8AC8-08A90D4658AC}">
      <dgm:prSet/>
      <dgm:spPr/>
      <dgm:t>
        <a:bodyPr/>
        <a:lstStyle/>
        <a:p>
          <a:pPr algn="ctr"/>
          <a:endParaRPr lang="it-IT"/>
        </a:p>
      </dgm:t>
    </dgm:pt>
    <dgm:pt modelId="{0D0C0E34-604F-4B6A-9706-A58AACD87815}" type="sibTrans" cxnId="{D3531B5C-7EC4-4030-8AC8-08A90D4658AC}">
      <dgm:prSet/>
      <dgm:spPr/>
      <dgm:t>
        <a:bodyPr/>
        <a:lstStyle/>
        <a:p>
          <a:pPr algn="ctr"/>
          <a:endParaRPr lang="it-IT"/>
        </a:p>
      </dgm:t>
    </dgm:pt>
    <dgm:pt modelId="{093FAE1A-FF7C-4E36-97AE-2677E61798AB}">
      <dgm:prSet phldrT="[Testo]" custT="1"/>
      <dgm:spPr/>
      <dgm:t>
        <a:bodyPr/>
        <a:lstStyle/>
        <a:p>
          <a:pPr algn="ctr"/>
          <a:r>
            <a:rPr lang="it-IT" sz="1600" b="1" dirty="0" smtClean="0"/>
            <a:t>Revisione</a:t>
          </a:r>
        </a:p>
        <a:p>
          <a:pPr algn="ctr"/>
          <a:r>
            <a:rPr lang="it-IT" sz="1400" b="0" dirty="0" err="1" smtClean="0"/>
            <a:t>Monitoring</a:t>
          </a:r>
          <a:r>
            <a:rPr lang="it-IT" sz="1400" b="0" dirty="0" smtClean="0"/>
            <a:t> (in itinere) e  Processing (finale</a:t>
          </a:r>
          <a:r>
            <a:rPr lang="it-IT" sz="1600" b="0" dirty="0" smtClean="0"/>
            <a:t>)</a:t>
          </a:r>
          <a:endParaRPr lang="it-IT" sz="1600" b="0" dirty="0"/>
        </a:p>
      </dgm:t>
    </dgm:pt>
    <dgm:pt modelId="{05418A08-4755-475C-BBB0-8E47C03938A1}" type="parTrans" cxnId="{5D1835A9-B2DB-456C-9187-CB69C29757CD}">
      <dgm:prSet/>
      <dgm:spPr/>
      <dgm:t>
        <a:bodyPr/>
        <a:lstStyle/>
        <a:p>
          <a:pPr algn="ctr"/>
          <a:endParaRPr lang="it-IT"/>
        </a:p>
      </dgm:t>
    </dgm:pt>
    <dgm:pt modelId="{091E7463-09E9-4500-93CE-62C183316B4B}" type="sibTrans" cxnId="{5D1835A9-B2DB-456C-9187-CB69C29757CD}">
      <dgm:prSet/>
      <dgm:spPr/>
      <dgm:t>
        <a:bodyPr/>
        <a:lstStyle/>
        <a:p>
          <a:pPr algn="ctr"/>
          <a:endParaRPr lang="it-IT"/>
        </a:p>
      </dgm:t>
    </dgm:pt>
    <dgm:pt modelId="{8D84C7CA-6A8F-45F0-9C42-C820E03A1D69}" type="pres">
      <dgm:prSet presAssocID="{9F9EDA17-81A4-4F47-A79B-7A9BF9089F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57CCB1B-ED7D-4E11-87BC-49148EC5999C}" type="pres">
      <dgm:prSet presAssocID="{F1BD4ED2-2DB0-4057-9779-4F378E9A4734}" presName="node" presStyleLbl="node1" presStyleIdx="0" presStyleCnt="5" custScaleX="176591" custScaleY="175141" custRadScaleRad="99851" custRadScaleInc="-51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4190D7-784D-44FE-BFD8-134B1917FEE3}" type="pres">
      <dgm:prSet presAssocID="{F1BD4ED2-2DB0-4057-9779-4F378E9A4734}" presName="spNode" presStyleCnt="0"/>
      <dgm:spPr/>
    </dgm:pt>
    <dgm:pt modelId="{3EE38F52-712F-4914-AF31-057D399C5F12}" type="pres">
      <dgm:prSet presAssocID="{073AD7C2-0A8B-4068-B6ED-24B37FAA6B3E}" presName="sibTrans" presStyleLbl="sibTrans1D1" presStyleIdx="0" presStyleCnt="5"/>
      <dgm:spPr/>
      <dgm:t>
        <a:bodyPr/>
        <a:lstStyle/>
        <a:p>
          <a:endParaRPr lang="it-IT"/>
        </a:p>
      </dgm:t>
    </dgm:pt>
    <dgm:pt modelId="{042839D2-DDDF-493E-BCD8-1DB9F16412D9}" type="pres">
      <dgm:prSet presAssocID="{A7AA284B-4821-49BB-97DE-D28B1B330358}" presName="node" presStyleLbl="node1" presStyleIdx="1" presStyleCnt="5" custScaleX="168822" custScaleY="186092" custRadScaleRad="170423" custRadScaleInc="309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739CDF-B9BD-43FE-B73D-D9B8E3C8A4DF}" type="pres">
      <dgm:prSet presAssocID="{A7AA284B-4821-49BB-97DE-D28B1B330358}" presName="spNode" presStyleCnt="0"/>
      <dgm:spPr/>
    </dgm:pt>
    <dgm:pt modelId="{448C2AC1-82BD-4F3C-9475-338685DE2E1B}" type="pres">
      <dgm:prSet presAssocID="{C287B854-5932-473E-9CA3-8F2050E63991}" presName="sibTrans" presStyleLbl="sibTrans1D1" presStyleIdx="1" presStyleCnt="5"/>
      <dgm:spPr/>
      <dgm:t>
        <a:bodyPr/>
        <a:lstStyle/>
        <a:p>
          <a:endParaRPr lang="it-IT"/>
        </a:p>
      </dgm:t>
    </dgm:pt>
    <dgm:pt modelId="{3A10C39D-8C8E-491C-AD9F-AF573DA6EC6B}" type="pres">
      <dgm:prSet presAssocID="{C4386F72-E335-414A-8058-EC85F89ECC27}" presName="node" presStyleLbl="node1" presStyleIdx="2" presStyleCnt="5" custScaleX="177845" custScaleY="161153" custRadScaleRad="102639" custRadScaleInc="-82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0CABAC-DA2D-4E1A-AFA1-9BF2817A1C99}" type="pres">
      <dgm:prSet presAssocID="{C4386F72-E335-414A-8058-EC85F89ECC27}" presName="spNode" presStyleCnt="0"/>
      <dgm:spPr/>
    </dgm:pt>
    <dgm:pt modelId="{807AD01D-9177-4BC4-BAD3-DA51E53237A9}" type="pres">
      <dgm:prSet presAssocID="{A6769D44-9D62-4717-815A-2550EF6D33FE}" presName="sibTrans" presStyleLbl="sibTrans1D1" presStyleIdx="2" presStyleCnt="5"/>
      <dgm:spPr/>
      <dgm:t>
        <a:bodyPr/>
        <a:lstStyle/>
        <a:p>
          <a:endParaRPr lang="it-IT"/>
        </a:p>
      </dgm:t>
    </dgm:pt>
    <dgm:pt modelId="{D013937C-B88D-400A-95F2-489EDD7FE83B}" type="pres">
      <dgm:prSet presAssocID="{02ADF41F-3FF7-47E2-B25B-703C6A106045}" presName="node" presStyleLbl="node1" presStyleIdx="3" presStyleCnt="5" custScaleX="175570" custScaleY="177128" custRadScaleRad="127639" custRadScaleInc="620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4080C8-8C79-4CB2-BD9C-05177910B8B0}" type="pres">
      <dgm:prSet presAssocID="{02ADF41F-3FF7-47E2-B25B-703C6A106045}" presName="spNode" presStyleCnt="0"/>
      <dgm:spPr/>
    </dgm:pt>
    <dgm:pt modelId="{47BF3F91-26C0-4CC8-B9FF-709A4D036D60}" type="pres">
      <dgm:prSet presAssocID="{0D0C0E34-604F-4B6A-9706-A58AACD87815}" presName="sibTrans" presStyleLbl="sibTrans1D1" presStyleIdx="3" presStyleCnt="5"/>
      <dgm:spPr/>
      <dgm:t>
        <a:bodyPr/>
        <a:lstStyle/>
        <a:p>
          <a:endParaRPr lang="it-IT"/>
        </a:p>
      </dgm:t>
    </dgm:pt>
    <dgm:pt modelId="{45D79851-3340-48E1-8027-523ABD4EB98E}" type="pres">
      <dgm:prSet presAssocID="{093FAE1A-FF7C-4E36-97AE-2677E61798AB}" presName="node" presStyleLbl="node1" presStyleIdx="4" presStyleCnt="5" custScaleX="179983" custScaleY="181989" custRadScaleRad="165448" custRadScaleInc="-3507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A7F788-EF0E-4047-ACC4-F90104142507}" type="pres">
      <dgm:prSet presAssocID="{093FAE1A-FF7C-4E36-97AE-2677E61798AB}" presName="spNode" presStyleCnt="0"/>
      <dgm:spPr/>
    </dgm:pt>
    <dgm:pt modelId="{E050A372-7EEB-42BE-ACA4-C2DD6F66E08F}" type="pres">
      <dgm:prSet presAssocID="{091E7463-09E9-4500-93CE-62C183316B4B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3AE63471-6927-479B-BD27-1EBBAD43CD7D}" srcId="{9F9EDA17-81A4-4F47-A79B-7A9BF9089F36}" destId="{F1BD4ED2-2DB0-4057-9779-4F378E9A4734}" srcOrd="0" destOrd="0" parTransId="{546B3C69-21CC-4C45-A389-C70D8C9D02EC}" sibTransId="{073AD7C2-0A8B-4068-B6ED-24B37FAA6B3E}"/>
    <dgm:cxn modelId="{8B5D3934-A8C6-4E7C-B94B-1F0D96856A78}" srcId="{9F9EDA17-81A4-4F47-A79B-7A9BF9089F36}" destId="{A7AA284B-4821-49BB-97DE-D28B1B330358}" srcOrd="1" destOrd="0" parTransId="{E16FC312-52EC-4F8C-BB28-036A713C408E}" sibTransId="{C287B854-5932-473E-9CA3-8F2050E63991}"/>
    <dgm:cxn modelId="{39287006-9B4E-4220-9D6D-7A7BEB9FDF14}" type="presOf" srcId="{093FAE1A-FF7C-4E36-97AE-2677E61798AB}" destId="{45D79851-3340-48E1-8027-523ABD4EB98E}" srcOrd="0" destOrd="0" presId="urn:microsoft.com/office/officeart/2005/8/layout/cycle5"/>
    <dgm:cxn modelId="{78593BA3-B719-45EF-A4E0-32255E761D97}" type="presOf" srcId="{F1BD4ED2-2DB0-4057-9779-4F378E9A4734}" destId="{F57CCB1B-ED7D-4E11-87BC-49148EC5999C}" srcOrd="0" destOrd="0" presId="urn:microsoft.com/office/officeart/2005/8/layout/cycle5"/>
    <dgm:cxn modelId="{FB2C1C86-1784-4FF4-8B26-862A7626640D}" type="presOf" srcId="{9F9EDA17-81A4-4F47-A79B-7A9BF9089F36}" destId="{8D84C7CA-6A8F-45F0-9C42-C820E03A1D69}" srcOrd="0" destOrd="0" presId="urn:microsoft.com/office/officeart/2005/8/layout/cycle5"/>
    <dgm:cxn modelId="{A2435037-2D4D-4970-94F1-6FD746F48642}" type="presOf" srcId="{A6769D44-9D62-4717-815A-2550EF6D33FE}" destId="{807AD01D-9177-4BC4-BAD3-DA51E53237A9}" srcOrd="0" destOrd="0" presId="urn:microsoft.com/office/officeart/2005/8/layout/cycle5"/>
    <dgm:cxn modelId="{74F27D3D-920B-43E0-903D-911627D2DE7F}" type="presOf" srcId="{C287B854-5932-473E-9CA3-8F2050E63991}" destId="{448C2AC1-82BD-4F3C-9475-338685DE2E1B}" srcOrd="0" destOrd="0" presId="urn:microsoft.com/office/officeart/2005/8/layout/cycle5"/>
    <dgm:cxn modelId="{61DE2B70-C7C2-44B3-A4CA-D586FD66E30F}" type="presOf" srcId="{C4386F72-E335-414A-8058-EC85F89ECC27}" destId="{3A10C39D-8C8E-491C-AD9F-AF573DA6EC6B}" srcOrd="0" destOrd="0" presId="urn:microsoft.com/office/officeart/2005/8/layout/cycle5"/>
    <dgm:cxn modelId="{D3531B5C-7EC4-4030-8AC8-08A90D4658AC}" srcId="{9F9EDA17-81A4-4F47-A79B-7A9BF9089F36}" destId="{02ADF41F-3FF7-47E2-B25B-703C6A106045}" srcOrd="3" destOrd="0" parTransId="{27945F18-EAE7-4DE3-A747-FD267CD185E4}" sibTransId="{0D0C0E34-604F-4B6A-9706-A58AACD87815}"/>
    <dgm:cxn modelId="{0FD44058-36A2-4DBE-922D-0BAD441AE8ED}" type="presOf" srcId="{091E7463-09E9-4500-93CE-62C183316B4B}" destId="{E050A372-7EEB-42BE-ACA4-C2DD6F66E08F}" srcOrd="0" destOrd="0" presId="urn:microsoft.com/office/officeart/2005/8/layout/cycle5"/>
    <dgm:cxn modelId="{03DE07DF-CF28-4CD3-91D9-AD46CE9D9966}" type="presOf" srcId="{073AD7C2-0A8B-4068-B6ED-24B37FAA6B3E}" destId="{3EE38F52-712F-4914-AF31-057D399C5F12}" srcOrd="0" destOrd="0" presId="urn:microsoft.com/office/officeart/2005/8/layout/cycle5"/>
    <dgm:cxn modelId="{1880A33C-F0D8-48DE-ABCF-45A66E3318EC}" type="presOf" srcId="{02ADF41F-3FF7-47E2-B25B-703C6A106045}" destId="{D013937C-B88D-400A-95F2-489EDD7FE83B}" srcOrd="0" destOrd="0" presId="urn:microsoft.com/office/officeart/2005/8/layout/cycle5"/>
    <dgm:cxn modelId="{ADE9D5CE-1DD4-49FC-9C6A-27E3341DAC46}" type="presOf" srcId="{0D0C0E34-604F-4B6A-9706-A58AACD87815}" destId="{47BF3F91-26C0-4CC8-B9FF-709A4D036D60}" srcOrd="0" destOrd="0" presId="urn:microsoft.com/office/officeart/2005/8/layout/cycle5"/>
    <dgm:cxn modelId="{87749858-2753-45E6-8960-3DEC4F2A6C73}" srcId="{9F9EDA17-81A4-4F47-A79B-7A9BF9089F36}" destId="{C4386F72-E335-414A-8058-EC85F89ECC27}" srcOrd="2" destOrd="0" parTransId="{FEEE19AB-C6AF-4848-8609-6974A94EE452}" sibTransId="{A6769D44-9D62-4717-815A-2550EF6D33FE}"/>
    <dgm:cxn modelId="{5D1835A9-B2DB-456C-9187-CB69C29757CD}" srcId="{9F9EDA17-81A4-4F47-A79B-7A9BF9089F36}" destId="{093FAE1A-FF7C-4E36-97AE-2677E61798AB}" srcOrd="4" destOrd="0" parTransId="{05418A08-4755-475C-BBB0-8E47C03938A1}" sibTransId="{091E7463-09E9-4500-93CE-62C183316B4B}"/>
    <dgm:cxn modelId="{BF78979F-3691-4A78-B1F4-9114118930FF}" type="presOf" srcId="{A7AA284B-4821-49BB-97DE-D28B1B330358}" destId="{042839D2-DDDF-493E-BCD8-1DB9F16412D9}" srcOrd="0" destOrd="0" presId="urn:microsoft.com/office/officeart/2005/8/layout/cycle5"/>
    <dgm:cxn modelId="{4E68325F-EAF6-4BC1-879C-885928A84F73}" type="presParOf" srcId="{8D84C7CA-6A8F-45F0-9C42-C820E03A1D69}" destId="{F57CCB1B-ED7D-4E11-87BC-49148EC5999C}" srcOrd="0" destOrd="0" presId="urn:microsoft.com/office/officeart/2005/8/layout/cycle5"/>
    <dgm:cxn modelId="{00C22240-771E-43AC-85BF-D517DC654DD6}" type="presParOf" srcId="{8D84C7CA-6A8F-45F0-9C42-C820E03A1D69}" destId="{C84190D7-784D-44FE-BFD8-134B1917FEE3}" srcOrd="1" destOrd="0" presId="urn:microsoft.com/office/officeart/2005/8/layout/cycle5"/>
    <dgm:cxn modelId="{C3F518DA-4039-4422-A42C-0D4708E16D25}" type="presParOf" srcId="{8D84C7CA-6A8F-45F0-9C42-C820E03A1D69}" destId="{3EE38F52-712F-4914-AF31-057D399C5F12}" srcOrd="2" destOrd="0" presId="urn:microsoft.com/office/officeart/2005/8/layout/cycle5"/>
    <dgm:cxn modelId="{B6E0A0EE-6220-431A-89DA-D07AA7C0687B}" type="presParOf" srcId="{8D84C7CA-6A8F-45F0-9C42-C820E03A1D69}" destId="{042839D2-DDDF-493E-BCD8-1DB9F16412D9}" srcOrd="3" destOrd="0" presId="urn:microsoft.com/office/officeart/2005/8/layout/cycle5"/>
    <dgm:cxn modelId="{3B100506-0C1E-42B5-9A95-091B008C9457}" type="presParOf" srcId="{8D84C7CA-6A8F-45F0-9C42-C820E03A1D69}" destId="{11739CDF-B9BD-43FE-B73D-D9B8E3C8A4DF}" srcOrd="4" destOrd="0" presId="urn:microsoft.com/office/officeart/2005/8/layout/cycle5"/>
    <dgm:cxn modelId="{AF2DF606-341A-4328-B0E0-7E6D9A1E9E4F}" type="presParOf" srcId="{8D84C7CA-6A8F-45F0-9C42-C820E03A1D69}" destId="{448C2AC1-82BD-4F3C-9475-338685DE2E1B}" srcOrd="5" destOrd="0" presId="urn:microsoft.com/office/officeart/2005/8/layout/cycle5"/>
    <dgm:cxn modelId="{E6D066ED-369E-457B-8832-A99B0FF125D5}" type="presParOf" srcId="{8D84C7CA-6A8F-45F0-9C42-C820E03A1D69}" destId="{3A10C39D-8C8E-491C-AD9F-AF573DA6EC6B}" srcOrd="6" destOrd="0" presId="urn:microsoft.com/office/officeart/2005/8/layout/cycle5"/>
    <dgm:cxn modelId="{2E83D7D2-A718-4A52-9D21-0D4C86F86EB7}" type="presParOf" srcId="{8D84C7CA-6A8F-45F0-9C42-C820E03A1D69}" destId="{4B0CABAC-DA2D-4E1A-AFA1-9BF2817A1C99}" srcOrd="7" destOrd="0" presId="urn:microsoft.com/office/officeart/2005/8/layout/cycle5"/>
    <dgm:cxn modelId="{D5A30A7E-CB3A-4C73-A0B7-220BD3CD4DD8}" type="presParOf" srcId="{8D84C7CA-6A8F-45F0-9C42-C820E03A1D69}" destId="{807AD01D-9177-4BC4-BAD3-DA51E53237A9}" srcOrd="8" destOrd="0" presId="urn:microsoft.com/office/officeart/2005/8/layout/cycle5"/>
    <dgm:cxn modelId="{E46BEF95-04A6-470A-B25F-03B4FE31AF64}" type="presParOf" srcId="{8D84C7CA-6A8F-45F0-9C42-C820E03A1D69}" destId="{D013937C-B88D-400A-95F2-489EDD7FE83B}" srcOrd="9" destOrd="0" presId="urn:microsoft.com/office/officeart/2005/8/layout/cycle5"/>
    <dgm:cxn modelId="{B765CF80-48EB-4258-A044-1BA25C8D2B02}" type="presParOf" srcId="{8D84C7CA-6A8F-45F0-9C42-C820E03A1D69}" destId="{854080C8-8C79-4CB2-BD9C-05177910B8B0}" srcOrd="10" destOrd="0" presId="urn:microsoft.com/office/officeart/2005/8/layout/cycle5"/>
    <dgm:cxn modelId="{A517C71E-C87D-4044-9123-91E05D9D6F76}" type="presParOf" srcId="{8D84C7CA-6A8F-45F0-9C42-C820E03A1D69}" destId="{47BF3F91-26C0-4CC8-B9FF-709A4D036D60}" srcOrd="11" destOrd="0" presId="urn:microsoft.com/office/officeart/2005/8/layout/cycle5"/>
    <dgm:cxn modelId="{CA794E33-53E3-4C88-8992-E1821B2522BD}" type="presParOf" srcId="{8D84C7CA-6A8F-45F0-9C42-C820E03A1D69}" destId="{45D79851-3340-48E1-8027-523ABD4EB98E}" srcOrd="12" destOrd="0" presId="urn:microsoft.com/office/officeart/2005/8/layout/cycle5"/>
    <dgm:cxn modelId="{47DDDEF7-FDFC-45E9-8920-EF486B18D049}" type="presParOf" srcId="{8D84C7CA-6A8F-45F0-9C42-C820E03A1D69}" destId="{0DA7F788-EF0E-4047-ACC4-F90104142507}" srcOrd="13" destOrd="0" presId="urn:microsoft.com/office/officeart/2005/8/layout/cycle5"/>
    <dgm:cxn modelId="{4C3C4DB4-F5E6-4D8B-9FD8-F9267A135AEE}" type="presParOf" srcId="{8D84C7CA-6A8F-45F0-9C42-C820E03A1D69}" destId="{E050A372-7EEB-42BE-ACA4-C2DD6F66E08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7F258B-9B10-4A3E-8169-5CB7564AD0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9A9A9A-9B9B-4B42-A569-C9E9262312D8}">
      <dgm:prSet phldrT="[Testo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scene3d>
          <a:camera prst="orthographicFront"/>
          <a:lightRig rig="threePt" dir="t"/>
        </a:scene3d>
        <a:sp3d extrusionH="31750">
          <a:bevelT w="133350"/>
        </a:sp3d>
      </dgm:spPr>
      <dgm:t>
        <a:bodyPr/>
        <a:lstStyle/>
        <a:p>
          <a:r>
            <a:rPr lang="it-IT" dirty="0" smtClean="0"/>
            <a:t>Luogo fisico</a:t>
          </a:r>
          <a:endParaRPr lang="it-IT" dirty="0"/>
        </a:p>
      </dgm:t>
    </dgm:pt>
    <dgm:pt modelId="{B1B2F9CE-9E38-4964-84C3-625DDCAB7436}" type="parTrans" cxnId="{DB239053-9DBE-4D0F-93F4-5591570404AC}">
      <dgm:prSet/>
      <dgm:spPr/>
      <dgm:t>
        <a:bodyPr/>
        <a:lstStyle/>
        <a:p>
          <a:endParaRPr lang="it-IT"/>
        </a:p>
      </dgm:t>
    </dgm:pt>
    <dgm:pt modelId="{18DFF979-8A05-40E3-A176-286CEBCD96E4}" type="sibTrans" cxnId="{DB239053-9DBE-4D0F-93F4-5591570404AC}">
      <dgm:prSet/>
      <dgm:spPr/>
      <dgm:t>
        <a:bodyPr/>
        <a:lstStyle/>
        <a:p>
          <a:endParaRPr lang="it-IT"/>
        </a:p>
      </dgm:t>
    </dgm:pt>
    <dgm:pt modelId="{CDD8967A-2BC0-471E-B748-9E626E96B252}">
      <dgm:prSet phldrT="[Testo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285750" indent="0" defTabSz="2133600">
            <a:spcBef>
              <a:spcPct val="0"/>
            </a:spcBef>
            <a:spcAft>
              <a:spcPct val="15000"/>
            </a:spcAft>
          </a:pPr>
          <a:r>
            <a:rPr lang="it-IT" sz="2800" b="1" dirty="0" smtClean="0">
              <a:solidFill>
                <a:schemeClr val="accent1">
                  <a:lumMod val="75000"/>
                </a:schemeClr>
              </a:solidFill>
            </a:rPr>
            <a:t>La classe 2.0</a:t>
          </a:r>
          <a:endParaRPr lang="it-IT" dirty="0"/>
        </a:p>
      </dgm:t>
    </dgm:pt>
    <dgm:pt modelId="{FDB5291B-5855-4C4E-8BB5-C539F8441270}" type="parTrans" cxnId="{3085C8A7-3C5E-44D1-B32E-D6F427FC1935}">
      <dgm:prSet/>
      <dgm:spPr/>
      <dgm:t>
        <a:bodyPr/>
        <a:lstStyle/>
        <a:p>
          <a:endParaRPr lang="it-IT"/>
        </a:p>
      </dgm:t>
    </dgm:pt>
    <dgm:pt modelId="{A5533149-5635-4FCB-B051-75934C0A4EB9}" type="sibTrans" cxnId="{3085C8A7-3C5E-44D1-B32E-D6F427FC1935}">
      <dgm:prSet/>
      <dgm:spPr/>
      <dgm:t>
        <a:bodyPr/>
        <a:lstStyle/>
        <a:p>
          <a:endParaRPr lang="it-IT"/>
        </a:p>
      </dgm:t>
    </dgm:pt>
    <dgm:pt modelId="{0005E7CB-70E3-47A6-922D-733495D711AD}">
      <dgm:prSet phldrT="[Testo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273050" marR="0" indent="825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 smtClean="0">
              <a:solidFill>
                <a:schemeClr val="accent1">
                  <a:lumMod val="75000"/>
                </a:schemeClr>
              </a:solidFill>
            </a:rPr>
            <a:t>La classe tradizionale  </a:t>
          </a:r>
          <a:endParaRPr lang="it-IT" dirty="0"/>
        </a:p>
      </dgm:t>
    </dgm:pt>
    <dgm:pt modelId="{B7C7B78F-8B5D-4363-9331-A68758E5AC3D}" type="parTrans" cxnId="{99748393-EA4D-4D1C-B39D-5A3CF9A74D53}">
      <dgm:prSet/>
      <dgm:spPr/>
      <dgm:t>
        <a:bodyPr/>
        <a:lstStyle/>
        <a:p>
          <a:endParaRPr lang="it-IT"/>
        </a:p>
      </dgm:t>
    </dgm:pt>
    <dgm:pt modelId="{FD4976A9-143E-4C4E-B665-A5C2E7E80EE9}" type="sibTrans" cxnId="{99748393-EA4D-4D1C-B39D-5A3CF9A74D53}">
      <dgm:prSet/>
      <dgm:spPr/>
      <dgm:t>
        <a:bodyPr/>
        <a:lstStyle/>
        <a:p>
          <a:endParaRPr lang="it-IT"/>
        </a:p>
      </dgm:t>
    </dgm:pt>
    <dgm:pt modelId="{A6AD1475-E937-45B7-BE52-B2047BE04465}">
      <dgm:prSet phldrT="[Testo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marR="0" indent="3556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800" b="1" dirty="0" smtClean="0">
            <a:solidFill>
              <a:schemeClr val="accent1">
                <a:lumMod val="75000"/>
              </a:schemeClr>
            </a:solidFill>
          </a:endParaRPr>
        </a:p>
        <a:p>
          <a:pPr marL="285750" indent="0" defTabSz="2133600">
            <a:spcBef>
              <a:spcPct val="0"/>
            </a:spcBef>
            <a:spcAft>
              <a:spcPct val="15000"/>
            </a:spcAft>
          </a:pPr>
          <a:endParaRPr lang="it-IT" dirty="0"/>
        </a:p>
      </dgm:t>
    </dgm:pt>
    <dgm:pt modelId="{38C14D93-AFCF-4326-ABDD-51C898536C6E}" type="parTrans" cxnId="{C75D7DD1-300D-4C35-98AC-307E0C8F9F6F}">
      <dgm:prSet/>
      <dgm:spPr/>
      <dgm:t>
        <a:bodyPr/>
        <a:lstStyle/>
        <a:p>
          <a:endParaRPr lang="it-IT"/>
        </a:p>
      </dgm:t>
    </dgm:pt>
    <dgm:pt modelId="{5549609B-6128-4EFB-B97E-CA561E2BA53B}" type="sibTrans" cxnId="{C75D7DD1-300D-4C35-98AC-307E0C8F9F6F}">
      <dgm:prSet/>
      <dgm:spPr/>
      <dgm:t>
        <a:bodyPr/>
        <a:lstStyle/>
        <a:p>
          <a:endParaRPr lang="it-IT"/>
        </a:p>
      </dgm:t>
    </dgm:pt>
    <dgm:pt modelId="{73434AB1-3D36-4699-8559-386ABCBF5887}">
      <dgm:prSet phldrT="[Testo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27305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800" b="1" dirty="0" smtClean="0">
              <a:solidFill>
                <a:schemeClr val="accent1">
                  <a:lumMod val="75000"/>
                </a:schemeClr>
              </a:solidFill>
            </a:rPr>
            <a:t>Il laboratorio</a:t>
          </a:r>
        </a:p>
        <a:p>
          <a:pPr marL="3556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800" dirty="0"/>
        </a:p>
      </dgm:t>
    </dgm:pt>
    <dgm:pt modelId="{77B7BD31-28D5-4761-9FFF-275703168C3C}" type="parTrans" cxnId="{4B2E37F3-3E01-48A4-8201-537158C66261}">
      <dgm:prSet/>
      <dgm:spPr/>
      <dgm:t>
        <a:bodyPr/>
        <a:lstStyle/>
        <a:p>
          <a:endParaRPr lang="it-IT"/>
        </a:p>
      </dgm:t>
    </dgm:pt>
    <dgm:pt modelId="{C51EB0DA-4346-4ADF-BBF1-D6BD69D9AB01}" type="sibTrans" cxnId="{4B2E37F3-3E01-48A4-8201-537158C66261}">
      <dgm:prSet/>
      <dgm:spPr/>
      <dgm:t>
        <a:bodyPr/>
        <a:lstStyle/>
        <a:p>
          <a:endParaRPr lang="it-IT"/>
        </a:p>
      </dgm:t>
    </dgm:pt>
    <dgm:pt modelId="{47A3711B-CD91-4EDB-8439-1E04FBEB79B7}">
      <dgm:prSet phldrT="[Testo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285750" indent="0" defTabSz="2133600">
            <a:spcBef>
              <a:spcPct val="0"/>
            </a:spcBef>
            <a:spcAft>
              <a:spcPct val="15000"/>
            </a:spcAft>
          </a:pPr>
          <a:r>
            <a:rPr lang="it-IT" sz="2800" b="1" dirty="0" smtClean="0">
              <a:solidFill>
                <a:schemeClr val="accent1">
                  <a:lumMod val="75000"/>
                </a:schemeClr>
              </a:solidFill>
            </a:rPr>
            <a:t>La classe inclusiva</a:t>
          </a:r>
          <a:endParaRPr lang="it-IT" sz="2800" dirty="0"/>
        </a:p>
      </dgm:t>
    </dgm:pt>
    <dgm:pt modelId="{B31F9A8E-ABF0-488D-81DD-03B1653DD48B}" type="sibTrans" cxnId="{2B7769CF-8861-45C6-9503-508D322E6CD4}">
      <dgm:prSet/>
      <dgm:spPr/>
      <dgm:t>
        <a:bodyPr/>
        <a:lstStyle/>
        <a:p>
          <a:endParaRPr lang="it-IT"/>
        </a:p>
      </dgm:t>
    </dgm:pt>
    <dgm:pt modelId="{2F025F89-FDC8-439B-BAC1-3FDCFE63E90C}" type="parTrans" cxnId="{2B7769CF-8861-45C6-9503-508D322E6CD4}">
      <dgm:prSet/>
      <dgm:spPr/>
      <dgm:t>
        <a:bodyPr/>
        <a:lstStyle/>
        <a:p>
          <a:endParaRPr lang="it-IT"/>
        </a:p>
      </dgm:t>
    </dgm:pt>
    <dgm:pt modelId="{2921CAE9-05FB-4B8B-9B13-FDDD2D1870BD}">
      <dgm:prSet phldrT="[Testo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scene3d>
          <a:camera prst="orthographicFront"/>
          <a:lightRig rig="threePt" dir="t"/>
        </a:scene3d>
        <a:sp3d extrusionH="50800">
          <a:bevelT w="133350"/>
        </a:sp3d>
      </dgm:spPr>
      <dgm:t>
        <a:bodyPr/>
        <a:lstStyle/>
        <a:p>
          <a:r>
            <a:rPr lang="it-IT" dirty="0" smtClean="0"/>
            <a:t>Luogo mentale</a:t>
          </a:r>
          <a:endParaRPr lang="it-IT" dirty="0"/>
        </a:p>
      </dgm:t>
    </dgm:pt>
    <dgm:pt modelId="{168969D4-19CC-4CDE-BC3C-38979302B422}" type="sibTrans" cxnId="{F1171F7F-E88F-4632-B298-429725EEC79B}">
      <dgm:prSet/>
      <dgm:spPr/>
      <dgm:t>
        <a:bodyPr/>
        <a:lstStyle/>
        <a:p>
          <a:endParaRPr lang="it-IT"/>
        </a:p>
      </dgm:t>
    </dgm:pt>
    <dgm:pt modelId="{4DCD694F-7004-47D8-A3EC-D4331C5923A5}" type="parTrans" cxnId="{F1171F7F-E88F-4632-B298-429725EEC79B}">
      <dgm:prSet/>
      <dgm:spPr/>
      <dgm:t>
        <a:bodyPr/>
        <a:lstStyle/>
        <a:p>
          <a:endParaRPr lang="it-IT"/>
        </a:p>
      </dgm:t>
    </dgm:pt>
    <dgm:pt modelId="{2989AB5A-55B8-4EB9-B5A7-81621D97A6D3}" type="pres">
      <dgm:prSet presAssocID="{667F258B-9B10-4A3E-8169-5CB7564AD0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54D40A9-7CAF-4289-8A81-2828FFE96331}" type="pres">
      <dgm:prSet presAssocID="{EE9A9A9A-9B9B-4B42-A569-C9E9262312D8}" presName="linNode" presStyleCnt="0"/>
      <dgm:spPr/>
    </dgm:pt>
    <dgm:pt modelId="{4001BEDD-8C45-4CB5-B5CF-AF4D01908C37}" type="pres">
      <dgm:prSet presAssocID="{EE9A9A9A-9B9B-4B42-A569-C9E9262312D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FF0852-AFCC-4FB5-A563-29FF3AA788DE}" type="pres">
      <dgm:prSet presAssocID="{EE9A9A9A-9B9B-4B42-A569-C9E9262312D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B4F3C1-1CC3-4D2F-B7A0-142DD69A97C0}" type="pres">
      <dgm:prSet presAssocID="{18DFF979-8A05-40E3-A176-286CEBCD96E4}" presName="spacing" presStyleCnt="0"/>
      <dgm:spPr/>
    </dgm:pt>
    <dgm:pt modelId="{11B24EC7-C269-4749-B59E-48EF2942E06E}" type="pres">
      <dgm:prSet presAssocID="{2921CAE9-05FB-4B8B-9B13-FDDD2D1870BD}" presName="linNode" presStyleCnt="0"/>
      <dgm:spPr/>
    </dgm:pt>
    <dgm:pt modelId="{5FC69D07-2335-4614-BF76-4540C751980F}" type="pres">
      <dgm:prSet presAssocID="{2921CAE9-05FB-4B8B-9B13-FDDD2D1870B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6599A0-988A-42F5-AAB3-6E2913205F94}" type="pres">
      <dgm:prSet presAssocID="{2921CAE9-05FB-4B8B-9B13-FDDD2D1870BD}" presName="childShp" presStyleLbl="bgAccFollowNode1" presStyleIdx="1" presStyleCnt="2" custLinFactNeighborX="-1578" custLinFactNeighborY="24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D5A74AB-252F-412B-8576-046CE9DB3DD6}" type="presOf" srcId="{47A3711B-CD91-4EDB-8439-1E04FBEB79B7}" destId="{F86599A0-988A-42F5-AAB3-6E2913205F94}" srcOrd="0" destOrd="0" presId="urn:microsoft.com/office/officeart/2005/8/layout/vList6"/>
    <dgm:cxn modelId="{D12F2B83-EADE-4CBD-926A-E2071BBF6665}" type="presOf" srcId="{73434AB1-3D36-4699-8559-386ABCBF5887}" destId="{F86599A0-988A-42F5-AAB3-6E2913205F94}" srcOrd="0" destOrd="1" presId="urn:microsoft.com/office/officeart/2005/8/layout/vList6"/>
    <dgm:cxn modelId="{DB239053-9DBE-4D0F-93F4-5591570404AC}" srcId="{667F258B-9B10-4A3E-8169-5CB7564AD068}" destId="{EE9A9A9A-9B9B-4B42-A569-C9E9262312D8}" srcOrd="0" destOrd="0" parTransId="{B1B2F9CE-9E38-4964-84C3-625DDCAB7436}" sibTransId="{18DFF979-8A05-40E3-A176-286CEBCD96E4}"/>
    <dgm:cxn modelId="{308837F3-873F-4FDB-AE6E-A6D5A7106F6A}" type="presOf" srcId="{0005E7CB-70E3-47A6-922D-733495D711AD}" destId="{99FF0852-AFCC-4FB5-A563-29FF3AA788DE}" srcOrd="0" destOrd="1" presId="urn:microsoft.com/office/officeart/2005/8/layout/vList6"/>
    <dgm:cxn modelId="{C75D7DD1-300D-4C35-98AC-307E0C8F9F6F}" srcId="{EE9A9A9A-9B9B-4B42-A569-C9E9262312D8}" destId="{A6AD1475-E937-45B7-BE52-B2047BE04465}" srcOrd="2" destOrd="0" parTransId="{38C14D93-AFCF-4326-ABDD-51C898536C6E}" sibTransId="{5549609B-6128-4EFB-B97E-CA561E2BA53B}"/>
    <dgm:cxn modelId="{99748393-EA4D-4D1C-B39D-5A3CF9A74D53}" srcId="{EE9A9A9A-9B9B-4B42-A569-C9E9262312D8}" destId="{0005E7CB-70E3-47A6-922D-733495D711AD}" srcOrd="1" destOrd="0" parTransId="{B7C7B78F-8B5D-4363-9331-A68758E5AC3D}" sibTransId="{FD4976A9-143E-4C4E-B665-A5C2E7E80EE9}"/>
    <dgm:cxn modelId="{F1171F7F-E88F-4632-B298-429725EEC79B}" srcId="{667F258B-9B10-4A3E-8169-5CB7564AD068}" destId="{2921CAE9-05FB-4B8B-9B13-FDDD2D1870BD}" srcOrd="1" destOrd="0" parTransId="{4DCD694F-7004-47D8-A3EC-D4331C5923A5}" sibTransId="{168969D4-19CC-4CDE-BC3C-38979302B422}"/>
    <dgm:cxn modelId="{A52435CC-C121-459F-A003-85FB203D9E52}" type="presOf" srcId="{667F258B-9B10-4A3E-8169-5CB7564AD068}" destId="{2989AB5A-55B8-4EB9-B5A7-81621D97A6D3}" srcOrd="0" destOrd="0" presId="urn:microsoft.com/office/officeart/2005/8/layout/vList6"/>
    <dgm:cxn modelId="{2C41910E-F79E-4222-B8A2-E0128B3D33FE}" type="presOf" srcId="{2921CAE9-05FB-4B8B-9B13-FDDD2D1870BD}" destId="{5FC69D07-2335-4614-BF76-4540C751980F}" srcOrd="0" destOrd="0" presId="urn:microsoft.com/office/officeart/2005/8/layout/vList6"/>
    <dgm:cxn modelId="{28D9D6CD-EC7B-4094-8A05-3D8453195E35}" type="presOf" srcId="{A6AD1475-E937-45B7-BE52-B2047BE04465}" destId="{99FF0852-AFCC-4FB5-A563-29FF3AA788DE}" srcOrd="0" destOrd="2" presId="urn:microsoft.com/office/officeart/2005/8/layout/vList6"/>
    <dgm:cxn modelId="{3085C8A7-3C5E-44D1-B32E-D6F427FC1935}" srcId="{EE9A9A9A-9B9B-4B42-A569-C9E9262312D8}" destId="{CDD8967A-2BC0-471E-B748-9E626E96B252}" srcOrd="0" destOrd="0" parTransId="{FDB5291B-5855-4C4E-8BB5-C539F8441270}" sibTransId="{A5533149-5635-4FCB-B051-75934C0A4EB9}"/>
    <dgm:cxn modelId="{1737493E-269A-4A67-BA58-A855E2C5FD4A}" type="presOf" srcId="{CDD8967A-2BC0-471E-B748-9E626E96B252}" destId="{99FF0852-AFCC-4FB5-A563-29FF3AA788DE}" srcOrd="0" destOrd="0" presId="urn:microsoft.com/office/officeart/2005/8/layout/vList6"/>
    <dgm:cxn modelId="{2B7769CF-8861-45C6-9503-508D322E6CD4}" srcId="{2921CAE9-05FB-4B8B-9B13-FDDD2D1870BD}" destId="{47A3711B-CD91-4EDB-8439-1E04FBEB79B7}" srcOrd="0" destOrd="0" parTransId="{2F025F89-FDC8-439B-BAC1-3FDCFE63E90C}" sibTransId="{B31F9A8E-ABF0-488D-81DD-03B1653DD48B}"/>
    <dgm:cxn modelId="{4B2E37F3-3E01-48A4-8201-537158C66261}" srcId="{2921CAE9-05FB-4B8B-9B13-FDDD2D1870BD}" destId="{73434AB1-3D36-4699-8559-386ABCBF5887}" srcOrd="1" destOrd="0" parTransId="{77B7BD31-28D5-4761-9FFF-275703168C3C}" sibTransId="{C51EB0DA-4346-4ADF-BBF1-D6BD69D9AB01}"/>
    <dgm:cxn modelId="{A2B3E3E5-2B39-4091-AF6B-23F1AB0EC19C}" type="presOf" srcId="{EE9A9A9A-9B9B-4B42-A569-C9E9262312D8}" destId="{4001BEDD-8C45-4CB5-B5CF-AF4D01908C37}" srcOrd="0" destOrd="0" presId="urn:microsoft.com/office/officeart/2005/8/layout/vList6"/>
    <dgm:cxn modelId="{3C210C05-AA8B-4218-9C35-F540E3B85237}" type="presParOf" srcId="{2989AB5A-55B8-4EB9-B5A7-81621D97A6D3}" destId="{854D40A9-7CAF-4289-8A81-2828FFE96331}" srcOrd="0" destOrd="0" presId="urn:microsoft.com/office/officeart/2005/8/layout/vList6"/>
    <dgm:cxn modelId="{D5787FD6-A247-4448-AAFC-74ABD23E1D50}" type="presParOf" srcId="{854D40A9-7CAF-4289-8A81-2828FFE96331}" destId="{4001BEDD-8C45-4CB5-B5CF-AF4D01908C37}" srcOrd="0" destOrd="0" presId="urn:microsoft.com/office/officeart/2005/8/layout/vList6"/>
    <dgm:cxn modelId="{ED53364C-EF63-402C-B620-4DF4DDECC167}" type="presParOf" srcId="{854D40A9-7CAF-4289-8A81-2828FFE96331}" destId="{99FF0852-AFCC-4FB5-A563-29FF3AA788DE}" srcOrd="1" destOrd="0" presId="urn:microsoft.com/office/officeart/2005/8/layout/vList6"/>
    <dgm:cxn modelId="{3C33E8F7-15FA-48D6-84AD-3A304A7508AB}" type="presParOf" srcId="{2989AB5A-55B8-4EB9-B5A7-81621D97A6D3}" destId="{73B4F3C1-1CC3-4D2F-B7A0-142DD69A97C0}" srcOrd="1" destOrd="0" presId="urn:microsoft.com/office/officeart/2005/8/layout/vList6"/>
    <dgm:cxn modelId="{2C7BDE2A-95DB-44DF-B01E-929D79D92706}" type="presParOf" srcId="{2989AB5A-55B8-4EB9-B5A7-81621D97A6D3}" destId="{11B24EC7-C269-4749-B59E-48EF2942E06E}" srcOrd="2" destOrd="0" presId="urn:microsoft.com/office/officeart/2005/8/layout/vList6"/>
    <dgm:cxn modelId="{F27D27DC-5F42-415B-94DD-D350472DC4D7}" type="presParOf" srcId="{11B24EC7-C269-4749-B59E-48EF2942E06E}" destId="{5FC69D07-2335-4614-BF76-4540C751980F}" srcOrd="0" destOrd="0" presId="urn:microsoft.com/office/officeart/2005/8/layout/vList6"/>
    <dgm:cxn modelId="{07FB4AC4-00DD-4735-BA94-5F9AEA640703}" type="presParOf" srcId="{11B24EC7-C269-4749-B59E-48EF2942E06E}" destId="{F86599A0-988A-42F5-AAB3-6E2913205F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4EFEBF-6191-41D5-AAE9-B4BBEBE4CF1B}">
      <dsp:nvSpPr>
        <dsp:cNvPr id="0" name=""/>
        <dsp:cNvSpPr/>
      </dsp:nvSpPr>
      <dsp:spPr>
        <a:xfrm rot="16200000">
          <a:off x="-1480331" y="1483288"/>
          <a:ext cx="4608512" cy="1641934"/>
        </a:xfrm>
        <a:prstGeom prst="flowChartManualOperati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FF00"/>
              </a:solidFill>
            </a:rPr>
            <a:t>LA RELAZIONE EDUCATIVA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Gli stili di apprendimento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Gli stili di insegnamento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Suggerimenti per la gestione dei conflitti</a:t>
          </a:r>
          <a:endParaRPr lang="it-IT" sz="1400" kern="1200" dirty="0"/>
        </a:p>
      </dsp:txBody>
      <dsp:txXfrm rot="16200000">
        <a:off x="-1480331" y="1483288"/>
        <a:ext cx="4608512" cy="1641934"/>
      </dsp:txXfrm>
    </dsp:sp>
    <dsp:sp modelId="{977A1773-360E-4567-A405-56993A3CEED3}">
      <dsp:nvSpPr>
        <dsp:cNvPr id="0" name=""/>
        <dsp:cNvSpPr/>
      </dsp:nvSpPr>
      <dsp:spPr>
        <a:xfrm rot="16200000">
          <a:off x="522165" y="1278033"/>
          <a:ext cx="4608512" cy="2052444"/>
        </a:xfrm>
        <a:prstGeom prst="flowChartManualOperati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b="1" kern="1200" dirty="0" smtClean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>
              <a:solidFill>
                <a:srgbClr val="FFFF00"/>
              </a:solidFill>
            </a:rPr>
            <a:t>LE STRATEGIE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1" kern="1200" dirty="0" smtClean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Le strategie euristiche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/>
            <a:t>L’organizzazione</a:t>
          </a:r>
          <a:r>
            <a:rPr lang="en-US" sz="1400" b="1" kern="1200" dirty="0" smtClean="0"/>
            <a:t> del </a:t>
          </a:r>
          <a:r>
            <a:rPr lang="en-US" sz="1400" b="1" kern="1200" dirty="0" err="1" smtClean="0"/>
            <a:t>lavoro</a:t>
          </a:r>
          <a:endParaRPr lang="it-IT" sz="14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b="1" kern="1200" dirty="0"/>
        </a:p>
      </dsp:txBody>
      <dsp:txXfrm rot="16200000">
        <a:off x="522165" y="1278033"/>
        <a:ext cx="4608512" cy="2052444"/>
      </dsp:txXfrm>
    </dsp:sp>
    <dsp:sp modelId="{81318D93-A583-4BCC-B3CD-1FC33038068F}">
      <dsp:nvSpPr>
        <dsp:cNvPr id="0" name=""/>
        <dsp:cNvSpPr/>
      </dsp:nvSpPr>
      <dsp:spPr>
        <a:xfrm rot="16200000">
          <a:off x="2640159" y="1320280"/>
          <a:ext cx="4608512" cy="1967950"/>
        </a:xfrm>
        <a:prstGeom prst="flowChartManualOperati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b="1" kern="1200" dirty="0" smtClean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>
              <a:solidFill>
                <a:srgbClr val="FFFF00"/>
              </a:solidFill>
            </a:rPr>
            <a:t>GLI AMBIENTI </a:t>
          </a:r>
          <a:r>
            <a:rPr lang="it-IT" sz="1400" b="1" kern="1200" dirty="0" err="1" smtClean="0">
              <a:solidFill>
                <a:srgbClr val="FFFF00"/>
              </a:solidFill>
            </a:rPr>
            <a:t>DI</a:t>
          </a:r>
          <a:r>
            <a:rPr lang="it-IT" sz="1400" b="1" kern="1200" dirty="0" smtClean="0">
              <a:solidFill>
                <a:srgbClr val="FFFF00"/>
              </a:solidFill>
            </a:rPr>
            <a:t> </a:t>
          </a:r>
          <a:r>
            <a:rPr lang="it-IT" sz="1200" b="1" kern="1200" dirty="0" smtClean="0">
              <a:solidFill>
                <a:srgbClr val="FFFF00"/>
              </a:solidFill>
            </a:rPr>
            <a:t>APPRENDIMENTO</a:t>
          </a:r>
          <a:endParaRPr lang="it-IT" sz="1400" b="1" kern="1200" dirty="0" smtClean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1" kern="1200" dirty="0" smtClean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La classe inclusiva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Il laboratorio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La classe 2.0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La classe tradizionale</a:t>
          </a:r>
          <a:endParaRPr lang="it-IT" sz="1400" b="1" kern="1200" dirty="0"/>
        </a:p>
      </dsp:txBody>
      <dsp:txXfrm rot="16200000">
        <a:off x="2640159" y="1320280"/>
        <a:ext cx="4608512" cy="1967950"/>
      </dsp:txXfrm>
    </dsp:sp>
    <dsp:sp modelId="{6A0B3E3A-DD25-47C5-83D2-E136B16D54CA}">
      <dsp:nvSpPr>
        <dsp:cNvPr id="0" name=""/>
        <dsp:cNvSpPr/>
      </dsp:nvSpPr>
      <dsp:spPr>
        <a:xfrm rot="16200000">
          <a:off x="4633213" y="1412055"/>
          <a:ext cx="4608512" cy="1784400"/>
        </a:xfrm>
        <a:prstGeom prst="flowChartManualOperati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>
          <a:bevelT w="0" h="0"/>
          <a:extrusionClr>
            <a:schemeClr val="tx2">
              <a:lumMod val="60000"/>
              <a:lumOff val="40000"/>
            </a:schemeClr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b="1" kern="1200" dirty="0" smtClean="0">
            <a:solidFill>
              <a:srgbClr val="FFFF0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FF00"/>
              </a:solidFill>
            </a:rPr>
            <a:t>LA FAMIGLIA, LA SCUOLA  E IL TERRITORIO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La  comunità educante</a:t>
          </a:r>
          <a:endParaRPr lang="it-IT" sz="1400" b="1" kern="1200" dirty="0"/>
        </a:p>
      </dsp:txBody>
      <dsp:txXfrm rot="16200000">
        <a:off x="4633213" y="1412055"/>
        <a:ext cx="4608512" cy="1784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4EEFE-6B62-41B5-B21C-131B8EA7E898}">
      <dsp:nvSpPr>
        <dsp:cNvPr id="0" name=""/>
        <dsp:cNvSpPr/>
      </dsp:nvSpPr>
      <dsp:spPr>
        <a:xfrm rot="16200000">
          <a:off x="839" y="-486"/>
          <a:ext cx="1339109" cy="1340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visuale</a:t>
          </a:r>
          <a:endParaRPr lang="it-IT" sz="2100" kern="1200" dirty="0"/>
        </a:p>
      </dsp:txBody>
      <dsp:txXfrm rot="16200000">
        <a:off x="839" y="-486"/>
        <a:ext cx="1339109" cy="1340113"/>
      </dsp:txXfrm>
    </dsp:sp>
    <dsp:sp modelId="{EC340E24-E29C-4327-B2C8-8DB704B4FA90}">
      <dsp:nvSpPr>
        <dsp:cNvPr id="0" name=""/>
        <dsp:cNvSpPr/>
      </dsp:nvSpPr>
      <dsp:spPr>
        <a:xfrm rot="5400000">
          <a:off x="2203664" y="-502"/>
          <a:ext cx="1339109" cy="1340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verbale</a:t>
          </a:r>
          <a:endParaRPr lang="it-IT" sz="2100" kern="1200" dirty="0"/>
        </a:p>
      </dsp:txBody>
      <dsp:txXfrm rot="5400000">
        <a:off x="2203664" y="-502"/>
        <a:ext cx="1339109" cy="13401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4EEFE-6B62-41B5-B21C-131B8EA7E898}">
      <dsp:nvSpPr>
        <dsp:cNvPr id="0" name=""/>
        <dsp:cNvSpPr/>
      </dsp:nvSpPr>
      <dsp:spPr>
        <a:xfrm rot="16200000">
          <a:off x="502" y="-502"/>
          <a:ext cx="1339109" cy="1340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analitico</a:t>
          </a:r>
          <a:endParaRPr lang="it-IT" sz="1900" kern="1200" dirty="0"/>
        </a:p>
      </dsp:txBody>
      <dsp:txXfrm rot="16200000">
        <a:off x="502" y="-502"/>
        <a:ext cx="1339109" cy="1340113"/>
      </dsp:txXfrm>
    </dsp:sp>
    <dsp:sp modelId="{EC340E24-E29C-4327-B2C8-8DB704B4FA90}">
      <dsp:nvSpPr>
        <dsp:cNvPr id="0" name=""/>
        <dsp:cNvSpPr/>
      </dsp:nvSpPr>
      <dsp:spPr>
        <a:xfrm rot="5400000">
          <a:off x="2203664" y="704"/>
          <a:ext cx="1339109" cy="1340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globale</a:t>
          </a:r>
          <a:endParaRPr lang="it-IT" sz="1900" kern="1200" dirty="0"/>
        </a:p>
      </dsp:txBody>
      <dsp:txXfrm rot="5400000">
        <a:off x="2203664" y="704"/>
        <a:ext cx="1339109" cy="13401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4EEFE-6B62-41B5-B21C-131B8EA7E898}">
      <dsp:nvSpPr>
        <dsp:cNvPr id="0" name=""/>
        <dsp:cNvSpPr/>
      </dsp:nvSpPr>
      <dsp:spPr>
        <a:xfrm rot="16200000">
          <a:off x="502" y="-502"/>
          <a:ext cx="1339109" cy="1340113"/>
        </a:xfrm>
        <a:prstGeom prst="downArrow">
          <a:avLst>
            <a:gd name="adj1" fmla="val 50000"/>
            <a:gd name="adj2" fmla="val 35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intuitivo</a:t>
          </a:r>
          <a:endParaRPr lang="it-IT" sz="1500" kern="1200" dirty="0"/>
        </a:p>
      </dsp:txBody>
      <dsp:txXfrm rot="16200000">
        <a:off x="502" y="-502"/>
        <a:ext cx="1339109" cy="1340113"/>
      </dsp:txXfrm>
    </dsp:sp>
    <dsp:sp modelId="{EC340E24-E29C-4327-B2C8-8DB704B4FA90}">
      <dsp:nvSpPr>
        <dsp:cNvPr id="0" name=""/>
        <dsp:cNvSpPr/>
      </dsp:nvSpPr>
      <dsp:spPr>
        <a:xfrm rot="5400000">
          <a:off x="2203664" y="-502"/>
          <a:ext cx="1339109" cy="1340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sistematico</a:t>
          </a:r>
          <a:endParaRPr lang="it-IT" sz="1500" kern="1200" dirty="0"/>
        </a:p>
      </dsp:txBody>
      <dsp:txXfrm rot="5400000">
        <a:off x="2203664" y="-502"/>
        <a:ext cx="1339109" cy="13401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4EEFE-6B62-41B5-B21C-131B8EA7E898}">
      <dsp:nvSpPr>
        <dsp:cNvPr id="0" name=""/>
        <dsp:cNvSpPr/>
      </dsp:nvSpPr>
      <dsp:spPr>
        <a:xfrm rot="16200000">
          <a:off x="502" y="-489"/>
          <a:ext cx="1339109" cy="1340113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impulsivo</a:t>
          </a:r>
          <a:endParaRPr lang="it-IT" sz="1700" kern="1200" dirty="0"/>
        </a:p>
      </dsp:txBody>
      <dsp:txXfrm rot="16200000">
        <a:off x="502" y="-489"/>
        <a:ext cx="1339109" cy="1340113"/>
      </dsp:txXfrm>
    </dsp:sp>
    <dsp:sp modelId="{EC340E24-E29C-4327-B2C8-8DB704B4FA90}">
      <dsp:nvSpPr>
        <dsp:cNvPr id="0" name=""/>
        <dsp:cNvSpPr/>
      </dsp:nvSpPr>
      <dsp:spPr>
        <a:xfrm rot="5400000">
          <a:off x="2203664" y="-502"/>
          <a:ext cx="1339109" cy="1340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riflessivo</a:t>
          </a:r>
          <a:endParaRPr lang="it-IT" sz="1700" kern="1200" dirty="0"/>
        </a:p>
      </dsp:txBody>
      <dsp:txXfrm rot="5400000">
        <a:off x="2203664" y="-502"/>
        <a:ext cx="1339109" cy="134011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7CCB1B-ED7D-4E11-87BC-49148EC5999C}">
      <dsp:nvSpPr>
        <dsp:cNvPr id="0" name=""/>
        <dsp:cNvSpPr/>
      </dsp:nvSpPr>
      <dsp:spPr>
        <a:xfrm>
          <a:off x="2736306" y="-281647"/>
          <a:ext cx="2232247" cy="1439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interdipendenza positiva tra i membri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I membri del gruppo fanno affidamento gli uni sugli altri per raggiungere lo scopo</a:t>
          </a:r>
          <a:endParaRPr lang="it-IT" sz="1200" kern="1200" dirty="0"/>
        </a:p>
      </dsp:txBody>
      <dsp:txXfrm>
        <a:off x="2736306" y="-281647"/>
        <a:ext cx="2232247" cy="1439047"/>
      </dsp:txXfrm>
    </dsp:sp>
    <dsp:sp modelId="{3EE38F52-712F-4914-AF31-057D399C5F12}">
      <dsp:nvSpPr>
        <dsp:cNvPr id="0" name=""/>
        <dsp:cNvSpPr/>
      </dsp:nvSpPr>
      <dsp:spPr>
        <a:xfrm>
          <a:off x="4079109" y="661880"/>
          <a:ext cx="3283233" cy="3283233"/>
        </a:xfrm>
        <a:custGeom>
          <a:avLst/>
          <a:gdLst/>
          <a:ahLst/>
          <a:cxnLst/>
          <a:rect l="0" t="0" r="0" b="0"/>
          <a:pathLst>
            <a:path>
              <a:moveTo>
                <a:pt x="1149660" y="75448"/>
              </a:moveTo>
              <a:arcTo wR="1641616" hR="1641616" stAng="15153704" swAng="1868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839D2-DDDF-493E-BCD8-1DB9F16412D9}">
      <dsp:nvSpPr>
        <dsp:cNvPr id="0" name=""/>
        <dsp:cNvSpPr/>
      </dsp:nvSpPr>
      <dsp:spPr>
        <a:xfrm>
          <a:off x="5570809" y="798478"/>
          <a:ext cx="2134041" cy="1529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Interazione promozionale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i membri lavorano in modalità  “face </a:t>
          </a:r>
          <a:r>
            <a:rPr lang="it-IT" sz="1500" kern="1200" dirty="0" err="1" smtClean="0"/>
            <a:t>to</a:t>
          </a:r>
          <a:r>
            <a:rPr lang="it-IT" sz="1500" kern="1200" dirty="0" smtClean="0"/>
            <a:t> face”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 dirty="0"/>
        </a:p>
      </dsp:txBody>
      <dsp:txXfrm>
        <a:off x="5570809" y="798478"/>
        <a:ext cx="2134041" cy="1529026"/>
      </dsp:txXfrm>
    </dsp:sp>
    <dsp:sp modelId="{448C2AC1-82BD-4F3C-9475-338685DE2E1B}">
      <dsp:nvSpPr>
        <dsp:cNvPr id="0" name=""/>
        <dsp:cNvSpPr/>
      </dsp:nvSpPr>
      <dsp:spPr>
        <a:xfrm>
          <a:off x="3934522" y="-534495"/>
          <a:ext cx="3283233" cy="3283233"/>
        </a:xfrm>
        <a:custGeom>
          <a:avLst/>
          <a:gdLst/>
          <a:ahLst/>
          <a:cxnLst/>
          <a:rect l="0" t="0" r="0" b="0"/>
          <a:pathLst>
            <a:path>
              <a:moveTo>
                <a:pt x="2532299" y="3020597"/>
              </a:moveTo>
              <a:arcTo wR="1641616" hR="1641616" stAng="3428496" swAng="17193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0C39D-8C8E-491C-AD9F-AF573DA6EC6B}">
      <dsp:nvSpPr>
        <dsp:cNvPr id="0" name=""/>
        <dsp:cNvSpPr/>
      </dsp:nvSpPr>
      <dsp:spPr>
        <a:xfrm>
          <a:off x="3800571" y="2742695"/>
          <a:ext cx="2248099" cy="1324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Competenze sociali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Assunzione dei ruoli di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0" kern="1200" dirty="0" smtClean="0"/>
            <a:t>1) leader 2) scettico  3) controllore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0" kern="1200" dirty="0" smtClean="0"/>
            <a:t>Leadership condivisa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 dirty="0"/>
        </a:p>
      </dsp:txBody>
      <dsp:txXfrm>
        <a:off x="3800571" y="2742695"/>
        <a:ext cx="2248099" cy="1324114"/>
      </dsp:txXfrm>
    </dsp:sp>
    <dsp:sp modelId="{807AD01D-9177-4BC4-BAD3-DA51E53237A9}">
      <dsp:nvSpPr>
        <dsp:cNvPr id="0" name=""/>
        <dsp:cNvSpPr/>
      </dsp:nvSpPr>
      <dsp:spPr>
        <a:xfrm>
          <a:off x="924986" y="1035039"/>
          <a:ext cx="3283233" cy="3283233"/>
        </a:xfrm>
        <a:custGeom>
          <a:avLst/>
          <a:gdLst/>
          <a:ahLst/>
          <a:cxnLst/>
          <a:rect l="0" t="0" r="0" b="0"/>
          <a:pathLst>
            <a:path>
              <a:moveTo>
                <a:pt x="2799963" y="2804860"/>
              </a:moveTo>
              <a:arcTo wR="1641616" hR="1641616" stAng="2707252" swAng="6997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3937C-B88D-400A-95F2-489EDD7FE83B}">
      <dsp:nvSpPr>
        <dsp:cNvPr id="0" name=""/>
        <dsp:cNvSpPr/>
      </dsp:nvSpPr>
      <dsp:spPr>
        <a:xfrm>
          <a:off x="1152129" y="2670689"/>
          <a:ext cx="2219341" cy="1455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Responsabilità individuale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Gli </a:t>
          </a:r>
          <a:r>
            <a:rPr lang="it-IT" sz="1400" kern="1200" dirty="0" smtClean="0"/>
            <a:t>studenti  responsabili del proprio apprendimento e di quello degli altri</a:t>
          </a:r>
          <a:endParaRPr lang="it-IT" sz="2400" kern="1200" dirty="0"/>
        </a:p>
      </dsp:txBody>
      <dsp:txXfrm>
        <a:off x="1152129" y="2670689"/>
        <a:ext cx="2219341" cy="1455373"/>
      </dsp:txXfrm>
    </dsp:sp>
    <dsp:sp modelId="{47BF3F91-26C0-4CC8-B9FF-709A4D036D60}">
      <dsp:nvSpPr>
        <dsp:cNvPr id="0" name=""/>
        <dsp:cNvSpPr/>
      </dsp:nvSpPr>
      <dsp:spPr>
        <a:xfrm>
          <a:off x="525512" y="-586939"/>
          <a:ext cx="3283233" cy="3283233"/>
        </a:xfrm>
        <a:custGeom>
          <a:avLst/>
          <a:gdLst/>
          <a:ahLst/>
          <a:cxnLst/>
          <a:rect l="0" t="0" r="0" b="0"/>
          <a:pathLst>
            <a:path>
              <a:moveTo>
                <a:pt x="1206119" y="3224413"/>
              </a:moveTo>
              <a:arcTo wR="1641616" hR="1641616" stAng="6323036" swAng="9593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79851-3340-48E1-8027-523ABD4EB98E}">
      <dsp:nvSpPr>
        <dsp:cNvPr id="0" name=""/>
        <dsp:cNvSpPr/>
      </dsp:nvSpPr>
      <dsp:spPr>
        <a:xfrm>
          <a:off x="72012" y="876870"/>
          <a:ext cx="2275125" cy="1495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Revisione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 err="1" smtClean="0"/>
            <a:t>Monitoring</a:t>
          </a:r>
          <a:r>
            <a:rPr lang="it-IT" sz="1400" b="0" kern="1200" dirty="0" smtClean="0"/>
            <a:t> (in itinere) e  Processing (finale</a:t>
          </a:r>
          <a:r>
            <a:rPr lang="it-IT" sz="1600" b="0" kern="1200" dirty="0" smtClean="0"/>
            <a:t>)</a:t>
          </a:r>
          <a:endParaRPr lang="it-IT" sz="1600" b="0" kern="1200" dirty="0"/>
        </a:p>
      </dsp:txBody>
      <dsp:txXfrm>
        <a:off x="72012" y="876870"/>
        <a:ext cx="2275125" cy="1495313"/>
      </dsp:txXfrm>
    </dsp:sp>
    <dsp:sp modelId="{E050A372-7EEB-42BE-ACA4-C2DD6F66E08F}">
      <dsp:nvSpPr>
        <dsp:cNvPr id="0" name=""/>
        <dsp:cNvSpPr/>
      </dsp:nvSpPr>
      <dsp:spPr>
        <a:xfrm>
          <a:off x="413169" y="761820"/>
          <a:ext cx="3283233" cy="3283233"/>
        </a:xfrm>
        <a:custGeom>
          <a:avLst/>
          <a:gdLst/>
          <a:ahLst/>
          <a:cxnLst/>
          <a:rect l="0" t="0" r="0" b="0"/>
          <a:pathLst>
            <a:path>
              <a:moveTo>
                <a:pt x="1283409" y="39557"/>
              </a:moveTo>
              <a:arcTo wR="1641616" hR="1641616" stAng="15443787" swAng="16894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FF0852-AFCC-4FB5-A563-29FF3AA788DE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 smtClean="0">
              <a:solidFill>
                <a:schemeClr val="accent1">
                  <a:lumMod val="75000"/>
                </a:schemeClr>
              </a:solidFill>
            </a:rPr>
            <a:t>La classe 2.0</a:t>
          </a:r>
          <a:endParaRPr lang="it-IT" kern="1200" dirty="0"/>
        </a:p>
        <a:p>
          <a:pPr marL="273050" marR="0" lvl="1" indent="8255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2800" b="1" kern="1200" dirty="0" smtClean="0">
              <a:solidFill>
                <a:schemeClr val="accent1">
                  <a:lumMod val="75000"/>
                </a:schemeClr>
              </a:solidFill>
            </a:rPr>
            <a:t>La classe tradizionale  </a:t>
          </a:r>
          <a:endParaRPr lang="it-IT" kern="1200" dirty="0"/>
        </a:p>
        <a:p>
          <a:pPr marL="0" marR="0" lvl="1" indent="3556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it-IT" sz="28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marL="285750" lvl="1" indent="0" algn="l" defTabSz="2133600">
            <a:spcBef>
              <a:spcPct val="0"/>
            </a:spcBef>
            <a:spcAft>
              <a:spcPct val="15000"/>
            </a:spcAft>
            <a:buChar char="••"/>
          </a:pPr>
          <a:endParaRPr lang="it-IT" kern="1200" dirty="0"/>
        </a:p>
      </dsp:txBody>
      <dsp:txXfrm>
        <a:off x="2438400" y="496"/>
        <a:ext cx="3657600" cy="1934765"/>
      </dsp:txXfrm>
    </dsp:sp>
    <dsp:sp modelId="{4001BEDD-8C45-4CB5-B5CF-AF4D01908C37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31750">
          <a:bevelT w="133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Luogo fisico</a:t>
          </a:r>
          <a:endParaRPr lang="it-IT" sz="4500" kern="1200" dirty="0"/>
        </a:p>
      </dsp:txBody>
      <dsp:txXfrm>
        <a:off x="0" y="496"/>
        <a:ext cx="2438400" cy="1934765"/>
      </dsp:txXfrm>
    </dsp:sp>
    <dsp:sp modelId="{F86599A0-988A-42F5-AAB3-6E2913205F94}">
      <dsp:nvSpPr>
        <dsp:cNvPr id="0" name=""/>
        <dsp:cNvSpPr/>
      </dsp:nvSpPr>
      <dsp:spPr>
        <a:xfrm>
          <a:off x="2399922" y="2129234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 smtClean="0">
              <a:solidFill>
                <a:schemeClr val="accent1">
                  <a:lumMod val="75000"/>
                </a:schemeClr>
              </a:solidFill>
            </a:rPr>
            <a:t>La classe inclusiva</a:t>
          </a:r>
          <a:endParaRPr lang="it-IT" sz="2800" kern="1200" dirty="0"/>
        </a:p>
        <a:p>
          <a:pPr marL="27305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2800" b="1" kern="1200" dirty="0" smtClean="0">
              <a:solidFill>
                <a:schemeClr val="accent1">
                  <a:lumMod val="75000"/>
                </a:schemeClr>
              </a:solidFill>
            </a:rPr>
            <a:t>Il laboratorio</a:t>
          </a:r>
        </a:p>
        <a:p>
          <a:pPr marL="3556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it-IT" sz="2800" kern="1200" dirty="0"/>
        </a:p>
      </dsp:txBody>
      <dsp:txXfrm>
        <a:off x="2399922" y="2129234"/>
        <a:ext cx="3657600" cy="1934765"/>
      </dsp:txXfrm>
    </dsp:sp>
    <dsp:sp modelId="{5FC69D07-2335-4614-BF76-4540C751980F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50800">
          <a:bevelT w="133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Luogo mentale</a:t>
          </a:r>
          <a:endParaRPr lang="it-IT" sz="4500" kern="1200" dirty="0"/>
        </a:p>
      </dsp:txBody>
      <dsp:txXfrm>
        <a:off x="0" y="2128738"/>
        <a:ext cx="2438400" cy="1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1E95E-3E98-49E7-B31F-1683F1CF885B}" type="datetimeFigureOut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BED-3DDF-4873-BDB5-34228D88C45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23</a:t>
            </a:fld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24</a:t>
            </a:fld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25</a:t>
            </a:fld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27</a:t>
            </a:fld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28</a:t>
            </a:fld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29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17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21</a:t>
            </a:fld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AFBED-3DDF-4873-BDB5-34228D88C451}" type="slidenum">
              <a:rPr lang="it-IT" smtClean="0"/>
              <a:pPr/>
              <a:t>22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F0E293-FD7C-405B-AA28-39D6995CC684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A1782-9BA8-4611-85AD-1EF8682E359E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47185-767E-4F08-BCA0-AE4E47693210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76398-B72E-4249-8830-9BF68932A737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DA8B1-0F5D-498C-A4D8-625A31157381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73FA-4720-42ED-998D-43A747759EC5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967B2-F736-4084-978A-6FAD6AEBCC34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366BBA-6C52-410D-A120-9E76DC0C5DAB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F728E-8BA4-495D-88AD-6602E572D447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9B2D1-D713-4C10-8DD3-EED60A226113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0A9E6-B5B8-48E9-8ECD-8F842FED6C24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8710DD-1E62-453A-A0C3-FE4176DE7B13}" type="datetime1">
              <a:rPr lang="it-IT" smtClean="0"/>
              <a:pPr/>
              <a:t>10/05/2016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it-IT" dirty="0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1A2B49-D5DC-46E3-AE7C-713822F41ED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paths.org/Questionari/stiliappr.questionario.htm" TargetMode="External"/><Relationship Id="rId2" Type="http://schemas.openxmlformats.org/officeDocument/2006/relationships/hyperlink" Target="http://www.intelliform.it/intelliform/images/stories/Pagine/kolb.php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fa55c8bad0e242eb7986dc1135b50ad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172" y="2564904"/>
            <a:ext cx="6196236" cy="3965591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749808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3100" dirty="0" smtClean="0"/>
              <a:t>DOCENTI NEOASSUNTI -  a.s. 2015/16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laboratorio 2: LA GESTIONE DELLA CLASSE E DELLE PROBLEMATICHE RELAZIONALI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sz="11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FORMAZIONE DOCENTI NEOASSUNTI  a.s. 2015/16- LABORATORIO 2 – dott.ssa  DANIELA MONGELLI</a:t>
            </a:r>
            <a:endParaRPr lang="it-IT" sz="11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043608" y="548680"/>
            <a:ext cx="33123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pPr marL="342900" indent="-342900">
              <a:buBlip>
                <a:blip r:embed="rId3"/>
              </a:buBlip>
            </a:pPr>
            <a:r>
              <a:rPr lang="it-IT" sz="1400" b="1" dirty="0" smtClean="0">
                <a:solidFill>
                  <a:srgbClr val="0070C0"/>
                </a:solidFill>
              </a:rPr>
              <a:t>Autocontrollo:  </a:t>
            </a:r>
          </a:p>
          <a:p>
            <a:pPr marL="342900" indent="-342900"/>
            <a:r>
              <a:rPr lang="it-IT" sz="1400" b="1" dirty="0" smtClean="0">
                <a:solidFill>
                  <a:srgbClr val="0070C0"/>
                </a:solidFill>
              </a:rPr>
              <a:t>       </a:t>
            </a: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it-IT" sz="1400" b="1" dirty="0" smtClean="0">
                <a:solidFill>
                  <a:srgbClr val="0070C0"/>
                </a:solidFill>
              </a:rPr>
              <a:t>Comunicazione</a:t>
            </a:r>
            <a:r>
              <a:rPr lang="it-IT" sz="1400" b="1" u="sng" dirty="0" smtClean="0">
                <a:solidFill>
                  <a:srgbClr val="0070C0"/>
                </a:solidFill>
              </a:rPr>
              <a:t>:</a:t>
            </a:r>
            <a:r>
              <a:rPr lang="it-IT" sz="1400" b="1" dirty="0" smtClean="0">
                <a:solidFill>
                  <a:srgbClr val="0070C0"/>
                </a:solidFill>
              </a:rPr>
              <a:t>  </a:t>
            </a:r>
          </a:p>
          <a:p>
            <a:pPr marL="342900" indent="-342900"/>
            <a:r>
              <a:rPr lang="it-IT" sz="1400" b="1" dirty="0" smtClean="0">
                <a:solidFill>
                  <a:srgbClr val="0070C0"/>
                </a:solidFill>
              </a:rPr>
              <a:t>      </a:t>
            </a:r>
          </a:p>
          <a:p>
            <a:pPr marL="342900" indent="-342900"/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it-IT" sz="1400" b="1" dirty="0" smtClean="0">
                <a:solidFill>
                  <a:srgbClr val="0070C0"/>
                </a:solidFill>
              </a:rPr>
              <a:t>Progettualità</a:t>
            </a: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it-IT" sz="1400" b="1" dirty="0" smtClean="0">
                <a:solidFill>
                  <a:srgbClr val="0070C0"/>
                </a:solidFill>
              </a:rPr>
              <a:t>Gestione</a:t>
            </a: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it-IT" sz="1400" b="1" dirty="0" smtClean="0">
                <a:solidFill>
                  <a:srgbClr val="0070C0"/>
                </a:solidFill>
              </a:rPr>
              <a:t>Materia di insegnamento: </a:t>
            </a: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it-IT" sz="1400" b="1" dirty="0" smtClean="0">
                <a:solidFill>
                  <a:srgbClr val="0070C0"/>
                </a:solidFill>
              </a:rPr>
              <a:t>Valutazione</a:t>
            </a: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it-IT" sz="1400" b="1" dirty="0" smtClean="0">
                <a:solidFill>
                  <a:srgbClr val="0070C0"/>
                </a:solidFill>
              </a:rPr>
              <a:t>Relazioni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 dimensioni della </a:t>
            </a:r>
          </a:p>
          <a:p>
            <a:r>
              <a:rPr lang="it-IT" b="1" dirty="0" smtClean="0"/>
              <a:t>funzione docente :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-273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Gli stili d’insegnamento : </a:t>
            </a:r>
            <a:endParaRPr lang="it-IT" b="1" dirty="0"/>
          </a:p>
        </p:txBody>
      </p:sp>
      <p:grpSp>
        <p:nvGrpSpPr>
          <p:cNvPr id="29" name="Gruppo 28"/>
          <p:cNvGrpSpPr/>
          <p:nvPr/>
        </p:nvGrpSpPr>
        <p:grpSpPr>
          <a:xfrm>
            <a:off x="1331640" y="4797152"/>
            <a:ext cx="7632848" cy="792088"/>
            <a:chOff x="1331640" y="1124744"/>
            <a:chExt cx="7632848" cy="792088"/>
          </a:xfrm>
        </p:grpSpPr>
        <p:sp>
          <p:nvSpPr>
            <p:cNvPr id="30" name="Rettangolo 29"/>
            <p:cNvSpPr/>
            <p:nvPr/>
          </p:nvSpPr>
          <p:spPr>
            <a:xfrm>
              <a:off x="4788024" y="1124744"/>
              <a:ext cx="20882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attento ai processi di apprendimento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orientato a far comprendere i punti di forza e di debolezza</a:t>
              </a: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6876256" y="1124744"/>
              <a:ext cx="2088232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sanzionatorio e giudicante  </a:t>
              </a:r>
            </a:p>
            <a:p>
              <a:pPr>
                <a:buFont typeface="Wingdings" pitchFamily="2" charset="2"/>
                <a:buChar char="ü"/>
                <a:tabLst>
                  <a:tab pos="0" algn="l"/>
                </a:tabLst>
              </a:pPr>
              <a:r>
                <a:rPr lang="it-IT" altLang="it-IT" sz="1200" dirty="0" smtClean="0"/>
                <a:t>esclusivamente attento ai risultati finali</a:t>
              </a:r>
            </a:p>
          </p:txBody>
        </p:sp>
        <p:sp>
          <p:nvSpPr>
            <p:cNvPr id="32" name="Freccia a destra 31"/>
            <p:cNvSpPr/>
            <p:nvPr/>
          </p:nvSpPr>
          <p:spPr>
            <a:xfrm>
              <a:off x="1331640" y="1700808"/>
              <a:ext cx="345638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1331640" y="5661248"/>
            <a:ext cx="7632848" cy="864096"/>
            <a:chOff x="1331640" y="1052736"/>
            <a:chExt cx="7632848" cy="864096"/>
          </a:xfrm>
        </p:grpSpPr>
        <p:sp>
          <p:nvSpPr>
            <p:cNvPr id="34" name="Rettangolo 33"/>
            <p:cNvSpPr/>
            <p:nvPr/>
          </p:nvSpPr>
          <p:spPr>
            <a:xfrm>
              <a:off x="4788024" y="1052736"/>
              <a:ext cx="2088232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400" b="1" dirty="0" smtClean="0"/>
                <a:t>capace di ascolto ed empatia</a:t>
              </a: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6876256" y="1052736"/>
              <a:ext cx="2088232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 indifferente alle emozioni, stati d’animo e ai punti di vista dei discenti.</a:t>
              </a:r>
            </a:p>
            <a:p>
              <a:pPr>
                <a:buFont typeface="Wingdings" pitchFamily="2" charset="2"/>
                <a:buChar char="ü"/>
                <a:tabLst>
                  <a:tab pos="0" algn="l"/>
                </a:tabLst>
              </a:pPr>
              <a:r>
                <a:rPr lang="it-IT" altLang="it-IT" sz="1200" dirty="0" smtClean="0"/>
                <a:t>centrato sulla propria comunicazione</a:t>
              </a:r>
            </a:p>
          </p:txBody>
        </p:sp>
        <p:sp>
          <p:nvSpPr>
            <p:cNvPr id="36" name="Freccia a destra 35"/>
            <p:cNvSpPr/>
            <p:nvPr/>
          </p:nvSpPr>
          <p:spPr>
            <a:xfrm>
              <a:off x="1331640" y="1628800"/>
              <a:ext cx="345638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1331640" y="1412776"/>
            <a:ext cx="7632848" cy="792088"/>
            <a:chOff x="1331640" y="1124744"/>
            <a:chExt cx="7632848" cy="792088"/>
          </a:xfrm>
        </p:grpSpPr>
        <p:sp>
          <p:nvSpPr>
            <p:cNvPr id="38" name="Rettangolo 37"/>
            <p:cNvSpPr/>
            <p:nvPr/>
          </p:nvSpPr>
          <p:spPr>
            <a:xfrm>
              <a:off x="4788024" y="1124744"/>
              <a:ext cx="20882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adeguato alle competenze linguistiche dei discenti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Interattivo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400" b="1" dirty="0" smtClean="0"/>
                <a:t>Assertivo </a:t>
              </a:r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6876256" y="1124744"/>
              <a:ext cx="2088232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Inadeguato alle competenze linguistiche dei discenti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Unidirezionale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Passivo </a:t>
              </a:r>
            </a:p>
          </p:txBody>
        </p:sp>
        <p:sp>
          <p:nvSpPr>
            <p:cNvPr id="40" name="Freccia a destra 39"/>
            <p:cNvSpPr/>
            <p:nvPr/>
          </p:nvSpPr>
          <p:spPr>
            <a:xfrm>
              <a:off x="1331640" y="1700808"/>
              <a:ext cx="345638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1331640" y="3933056"/>
            <a:ext cx="7632848" cy="792088"/>
            <a:chOff x="1331640" y="1124744"/>
            <a:chExt cx="7632848" cy="792088"/>
          </a:xfrm>
        </p:grpSpPr>
        <p:sp>
          <p:nvSpPr>
            <p:cNvPr id="42" name="Rettangolo 41"/>
            <p:cNvSpPr/>
            <p:nvPr/>
          </p:nvSpPr>
          <p:spPr>
            <a:xfrm>
              <a:off x="4788024" y="1124744"/>
              <a:ext cx="20882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Riflessivo 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Globale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 Concreto</a:t>
              </a:r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6876256" y="1124744"/>
              <a:ext cx="2088232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Referenziale 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Analitico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Astratto</a:t>
              </a:r>
            </a:p>
          </p:txBody>
        </p:sp>
        <p:sp>
          <p:nvSpPr>
            <p:cNvPr id="44" name="Freccia a destra 43"/>
            <p:cNvSpPr/>
            <p:nvPr/>
          </p:nvSpPr>
          <p:spPr>
            <a:xfrm>
              <a:off x="1331640" y="1700808"/>
              <a:ext cx="345638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1331640" y="3068960"/>
            <a:ext cx="7632848" cy="792088"/>
            <a:chOff x="1331640" y="1124744"/>
            <a:chExt cx="7632848" cy="792088"/>
          </a:xfrm>
        </p:grpSpPr>
        <p:sp>
          <p:nvSpPr>
            <p:cNvPr id="46" name="Rettangolo 45"/>
            <p:cNvSpPr/>
            <p:nvPr/>
          </p:nvSpPr>
          <p:spPr>
            <a:xfrm>
              <a:off x="4788024" y="1124744"/>
              <a:ext cx="20882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err="1" smtClean="0"/>
                <a:t>Multitasking</a:t>
              </a:r>
              <a:endParaRPr lang="it-IT" altLang="it-IT" sz="1200" dirty="0" smtClean="0"/>
            </a:p>
            <a:p>
              <a:pPr>
                <a:buFont typeface="Wingdings" pitchFamily="2" charset="2"/>
                <a:buChar char="ü"/>
              </a:pPr>
              <a:r>
                <a:rPr lang="it-IT" altLang="it-IT" sz="1400" b="1" dirty="0" smtClean="0"/>
                <a:t>Strategico  </a:t>
              </a:r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6876256" y="1124744"/>
              <a:ext cx="2088232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Inflessibile </a:t>
              </a:r>
            </a:p>
          </p:txBody>
        </p:sp>
        <p:sp>
          <p:nvSpPr>
            <p:cNvPr id="48" name="Freccia a destra 47"/>
            <p:cNvSpPr/>
            <p:nvPr/>
          </p:nvSpPr>
          <p:spPr>
            <a:xfrm>
              <a:off x="1331640" y="1700808"/>
              <a:ext cx="345638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1331640" y="2276872"/>
            <a:ext cx="7632848" cy="720080"/>
            <a:chOff x="1331640" y="1124744"/>
            <a:chExt cx="7632848" cy="792088"/>
          </a:xfrm>
        </p:grpSpPr>
        <p:sp>
          <p:nvSpPr>
            <p:cNvPr id="51" name="Rettangolo 50"/>
            <p:cNvSpPr/>
            <p:nvPr/>
          </p:nvSpPr>
          <p:spPr>
            <a:xfrm>
              <a:off x="4788024" y="1124744"/>
              <a:ext cx="20882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50" lvl="1" indent="-95250">
                <a:buFont typeface="Wingdings" pitchFamily="2" charset="2"/>
                <a:buChar char="ü"/>
              </a:pPr>
              <a:r>
                <a:rPr lang="it-IT" altLang="it-IT" sz="1400" b="1" dirty="0" smtClean="0"/>
                <a:t>Rispettoso degli stili cognitivi</a:t>
              </a:r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6876256" y="1124744"/>
              <a:ext cx="2088232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stereotipato</a:t>
              </a:r>
            </a:p>
          </p:txBody>
        </p:sp>
        <p:sp>
          <p:nvSpPr>
            <p:cNvPr id="53" name="Freccia a destra 52"/>
            <p:cNvSpPr/>
            <p:nvPr/>
          </p:nvSpPr>
          <p:spPr>
            <a:xfrm>
              <a:off x="1331640" y="1700808"/>
              <a:ext cx="345638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1331640" y="548680"/>
            <a:ext cx="7632848" cy="792088"/>
            <a:chOff x="1331640" y="1124744"/>
            <a:chExt cx="7632848" cy="792088"/>
          </a:xfrm>
        </p:grpSpPr>
        <p:sp>
          <p:nvSpPr>
            <p:cNvPr id="55" name="Rettangolo 54"/>
            <p:cNvSpPr/>
            <p:nvPr/>
          </p:nvSpPr>
          <p:spPr>
            <a:xfrm>
              <a:off x="4788024" y="1124744"/>
              <a:ext cx="208823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Indulgente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Comprensivo</a:t>
              </a:r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6876256" y="1124744"/>
              <a:ext cx="2088232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Punitivo</a:t>
              </a:r>
            </a:p>
            <a:p>
              <a:pPr>
                <a:buFont typeface="Wingdings" pitchFamily="2" charset="2"/>
                <a:buChar char="ü"/>
              </a:pPr>
              <a:r>
                <a:rPr lang="it-IT" altLang="it-IT" sz="1200" dirty="0" smtClean="0"/>
                <a:t>Offensivo </a:t>
              </a:r>
            </a:p>
          </p:txBody>
        </p:sp>
        <p:sp>
          <p:nvSpPr>
            <p:cNvPr id="57" name="Freccia a destra 56"/>
            <p:cNvSpPr/>
            <p:nvPr/>
          </p:nvSpPr>
          <p:spPr>
            <a:xfrm>
              <a:off x="1331640" y="1700808"/>
              <a:ext cx="345638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3326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Suggerimenti per la gestione della classe: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379169" y="908720"/>
            <a:ext cx="7247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ESSERE ASSERTIVI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91680" y="1916832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 charset="0"/>
              </a:rPr>
              <a:t>assumere un comportamento partecipe e proattivo, non reattivo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it-IT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le Casual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 charset="0"/>
              </a:rPr>
              <a:t>avere un atteggiamento responsabile e fiducioso verso se stessi e gli altri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it-IT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le Casual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 charset="0"/>
              </a:rPr>
              <a:t>essere capaci di affermare i propri diritti riconoscendo quelli degli altri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it-IT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le Casual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 charset="0"/>
              </a:rPr>
              <a:t>cercare di non essere giudicanti verso situazioni o persone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endParaRPr lang="it-IT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le Casual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 charset="0"/>
              </a:rPr>
              <a:t>essere in grado di comunicare in situazioni di confronto in maniera chiara e diretta ma non aggressiva 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3326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Suggerimenti per la gestione della classe: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3069923" y="908720"/>
            <a:ext cx="38656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MOTIVARE</a:t>
            </a:r>
            <a:endParaRPr lang="it-IT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87624" y="170080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</a:rPr>
              <a:t>Gli insegnanti tendono a considerare la motivazione degli studenti spesso in termini di demotivazione attribuendola a cause esterne o comunque indipendenti dal contesto di apprendimento e di insegnamento. </a:t>
            </a:r>
          </a:p>
          <a:p>
            <a:pPr algn="just">
              <a:spcBef>
                <a:spcPct val="0"/>
              </a:spcBef>
            </a:pP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</a:rPr>
              <a:t>Boscolo</a:t>
            </a:r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</a:rPr>
              <a:t>, 2001)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59632" y="3429000"/>
            <a:ext cx="7632848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  <a:cs typeface="Aparajita" pitchFamily="34" charset="0"/>
              </a:rPr>
              <a:t>Affidare ad ognuno un compito pratico che …“solo tu puoi </a:t>
            </a:r>
            <a:r>
              <a:rPr lang="it-IT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  <a:cs typeface="Aparajita" pitchFamily="34" charset="0"/>
              </a:rPr>
              <a:t>fare…</a:t>
            </a:r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  <a:cs typeface="Aparajita" pitchFamily="34" charset="0"/>
              </a:rPr>
              <a:t>”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  <a:cs typeface="Aparajita" pitchFamily="34" charset="0"/>
              </a:rPr>
              <a:t>“Sfidare” con problemi e compiti complessi, comunque calibrati sulle reali capacità</a:t>
            </a:r>
          </a:p>
          <a:p>
            <a:pPr>
              <a:buFont typeface="Arial" pitchFamily="34" charset="0"/>
              <a:buChar char="•"/>
            </a:pPr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  <a:cs typeface="Aparajita" pitchFamily="34" charset="0"/>
              </a:rPr>
              <a:t>Evitare l’imbarazzo di fronte ai compagni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it-IT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3326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Suggerimenti per la gestione della classe: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1272410" y="908720"/>
            <a:ext cx="7460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NEGOZIARE REGOLE</a:t>
            </a:r>
            <a:endParaRPr lang="it-IT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87624" y="2492896"/>
            <a:ext cx="76328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POCHE</a:t>
            </a:r>
          </a:p>
          <a:p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CHIARE</a:t>
            </a:r>
          </a:p>
          <a:p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FORMULATE IN POSITIVO</a:t>
            </a:r>
          </a:p>
          <a:p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RIPETUTE </a:t>
            </a:r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FREQUENTE</a:t>
            </a:r>
          </a:p>
          <a:p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RISPETTATE DA TUTTI </a:t>
            </a:r>
            <a:r>
              <a:rPr lang="it-IT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(DOCENTI ALUNNI, PERSONALE, GENITORI)</a:t>
            </a:r>
            <a:endParaRPr lang="it-IT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3326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Suggerimenti per la gestione della classe: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1193018" y="548680"/>
            <a:ext cx="784599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CONTROLLO DEL LINGUAGGIO</a:t>
            </a:r>
          </a:p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NON VERBALE</a:t>
            </a:r>
            <a:endParaRPr lang="it-IT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87624" y="2780928"/>
            <a:ext cx="74888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Salutare appena si entra,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Non intimidire con il linguaggio corporeo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Guardare sempre dritto negli occhi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Intrecciare le mani viene letto come segno di chiusura e di timore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non abbandonarsi a gesti di sconforto o delusione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Entrare in classe con calma, posare il materiale sulla cattedra, fermarsi un momento salutare con voce chiara e forte.</a:t>
            </a:r>
          </a:p>
          <a:p>
            <a:pPr>
              <a:buFont typeface="Arial" pitchFamily="34" charset="0"/>
              <a:buChar char="•"/>
            </a:pPr>
            <a:endParaRPr lang="it-I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7624" y="170080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“Gli studenti riconoscono intuitivamente dagli indizi non verbali se la persona che hanno davanti agisce in maniera consapevole e responsabile, oppure non sa che pesci prendere, vorrebbe nascondersi e non vede l'ora che suoni la campanella”    (Joachim </a:t>
            </a:r>
            <a:r>
              <a:rPr lang="it-IT" dirty="0" err="1" smtClean="0"/>
              <a:t>Bauer</a:t>
            </a:r>
            <a:r>
              <a:rPr lang="it-IT" dirty="0" smtClean="0"/>
              <a:t> -2007)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3326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Suggerimenti per la gestione della classe: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2047647" y="632882"/>
            <a:ext cx="6136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ERRORI DA EVITARE</a:t>
            </a:r>
            <a:endParaRPr lang="it-IT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87624" y="1340768"/>
            <a:ext cx="74888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In una classe mal gestita il docente spesso: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Pensa che il suo lavoro non abbia a che fare con dinamiche relazionali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Pensa di poter gestire da solo ogni situazione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Pensa che se una cosa è stata efficace per lui “ai suoi tempi” lo sarò anche per gli studenti che ha di fronte oggi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Non trova mai il tempo per ascoltare i suoi studenti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Pensa che la punizione sia la soluzione più efficace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Pensa di dover mantenere un contegno serioso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Dimentica di essere un modello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Valuta la persona e non il gesto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asual"/>
              </a:rPr>
              <a:t>Pensa che il mondo fuori non ha niente a che vedere con il suo lavoro.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le Casual"/>
            </a:endParaRPr>
          </a:p>
          <a:p>
            <a:pPr>
              <a:buFont typeface="Arial" pitchFamily="34" charset="0"/>
              <a:buChar char="•"/>
            </a:pPr>
            <a:endParaRPr lang="it-I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98080" cy="64807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FF00"/>
                </a:solidFill>
              </a:rPr>
              <a:t> 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sz="4400" b="1" dirty="0" smtClean="0">
                <a:solidFill>
                  <a:srgbClr val="FFFF00"/>
                </a:solidFill>
              </a:rPr>
              <a:t>LE STRATEGIE</a:t>
            </a:r>
            <a:br>
              <a:rPr lang="it-IT" sz="4400" b="1" dirty="0" smtClean="0">
                <a:solidFill>
                  <a:srgbClr val="FFFF0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79712" y="1772236"/>
            <a:ext cx="60486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sz="2800" b="1" dirty="0" smtClean="0">
                <a:solidFill>
                  <a:srgbClr val="002060"/>
                </a:solidFill>
              </a:rPr>
              <a:t>Le strategie euristiche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it-IT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problem</a:t>
            </a:r>
            <a:r>
              <a:rPr lang="it-IT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solving</a:t>
            </a:r>
            <a:r>
              <a:rPr lang="it-IT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laboratori “</a:t>
            </a:r>
            <a:r>
              <a:rPr lang="it-IT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Hands</a:t>
            </a:r>
            <a:r>
              <a:rPr lang="it-IT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on”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it-IT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Scaffolding</a:t>
            </a:r>
            <a:r>
              <a:rPr lang="it-IT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002060"/>
                </a:solidFill>
              </a:rPr>
              <a:t>L’organizzazione</a:t>
            </a:r>
            <a:r>
              <a:rPr lang="en-US" sz="2800" b="1" dirty="0" smtClean="0">
                <a:solidFill>
                  <a:srgbClr val="002060"/>
                </a:solidFill>
              </a:rPr>
              <a:t> del </a:t>
            </a:r>
            <a:r>
              <a:rPr lang="en-US" sz="2800" b="1" dirty="0" err="1" smtClean="0">
                <a:solidFill>
                  <a:srgbClr val="002060"/>
                </a:solidFill>
              </a:rPr>
              <a:t>lavoro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“Spaced learning”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“Flipped classroom”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Cooperative learning</a:t>
            </a:r>
            <a:endParaRPr lang="it-IT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475656" y="1556792"/>
            <a:ext cx="6606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it-IT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Gli approcci sono vari e dipendono dalla natura dei problemi trattati. Il metodo più usato si compone delle seguenti fasi:</a:t>
            </a:r>
          </a:p>
          <a:p>
            <a:endParaRPr lang="it-IT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descrizione del problema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analisi delle cause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identificazione di soluzioni alternative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verifica della validità delle varie alternative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scelta di una soluzione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sviluppo di un piano di attuazione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monitoraggio del piano fino ad ottenere il risultato desiderato.</a:t>
            </a:r>
            <a:endParaRPr lang="it-IT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1259632" y="476672"/>
            <a:ext cx="7498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 STRATEGIE</a:t>
            </a:r>
            <a:br>
              <a:rPr kumimoji="0" lang="it-IT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Laboratorio “</a:t>
            </a:r>
            <a:r>
              <a:rPr lang="it-IT" dirty="0" err="1" smtClean="0"/>
              <a:t>Hands</a:t>
            </a:r>
            <a:r>
              <a:rPr lang="it-IT" dirty="0" smtClean="0"/>
              <a:t> on”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475656" y="1268760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it-IT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MODELLO </a:t>
            </a:r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INSEGNAMENTO/APPRENDIMENTO COSTRUTTIVISTA: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it-IT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Esperienza diretta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“le mani in pasta”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Esperienze significative in scienza e tecnologia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/>
          <a:lstStyle/>
          <a:p>
            <a:pPr algn="ctr"/>
            <a:r>
              <a:rPr lang="it-IT" dirty="0" smtClean="0"/>
              <a:t>“</a:t>
            </a:r>
            <a:r>
              <a:rPr lang="it-IT" dirty="0" err="1" smtClean="0"/>
              <a:t>Scaffolding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652120" y="908720"/>
            <a:ext cx="24345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Scaffolding</a:t>
            </a:r>
            <a:endParaRPr lang="it-IT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it-IT" dirty="0" smtClean="0"/>
              <a:t>Jerome </a:t>
            </a:r>
            <a:r>
              <a:rPr lang="it-IT" dirty="0" err="1" smtClean="0"/>
              <a:t>Bruner</a:t>
            </a:r>
            <a:r>
              <a:rPr lang="it-IT" dirty="0" smtClean="0"/>
              <a:t> nel 1976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87624" y="3573016"/>
            <a:ext cx="36391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Zona di sviluppo  prossimale </a:t>
            </a:r>
            <a:endParaRPr lang="it-IT" dirty="0" smtClean="0"/>
          </a:p>
          <a:p>
            <a:r>
              <a:rPr lang="it-IT" dirty="0" err="1" smtClean="0"/>
              <a:t>Vygotskij</a:t>
            </a:r>
            <a:r>
              <a:rPr lang="it-IT" dirty="0" smtClean="0"/>
              <a:t>, 1980</a:t>
            </a:r>
          </a:p>
          <a:p>
            <a:endParaRPr lang="it-IT" dirty="0"/>
          </a:p>
        </p:txBody>
      </p:sp>
      <p:pic>
        <p:nvPicPr>
          <p:cNvPr id="54274" name="Picture 2" descr="http://cisrs.org.uk/wp-content/uploads/199-February-04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-9532440"/>
            <a:ext cx="7315200" cy="4876800"/>
          </a:xfrm>
          <a:prstGeom prst="rect">
            <a:avLst/>
          </a:prstGeom>
          <a:noFill/>
        </p:spPr>
      </p:pic>
      <p:pic>
        <p:nvPicPr>
          <p:cNvPr id="8" name="Immagine 7" descr="199-February-04-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836712"/>
            <a:ext cx="3851920" cy="256794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580112" y="4005064"/>
            <a:ext cx="24500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Sfondo integratore</a:t>
            </a:r>
          </a:p>
          <a:p>
            <a:r>
              <a:rPr lang="it-IT" dirty="0" err="1" smtClean="0"/>
              <a:t>Canevaro</a:t>
            </a:r>
            <a:r>
              <a:rPr lang="it-IT" dirty="0" smtClean="0"/>
              <a:t>, 1980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292080" y="1628800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Modeling</a:t>
            </a:r>
            <a:r>
              <a:rPr lang="it-IT" dirty="0" smtClean="0"/>
              <a:t> :l'esperto esegue il compito mentre l'apprendista lo osserva.</a:t>
            </a:r>
          </a:p>
          <a:p>
            <a:r>
              <a:rPr lang="it-IT" b="1" dirty="0" err="1" smtClean="0"/>
              <a:t>Coaching</a:t>
            </a:r>
            <a:r>
              <a:rPr lang="it-IT" dirty="0" smtClean="0"/>
              <a:t> :l'apprendista viene assistito, </a:t>
            </a:r>
          </a:p>
          <a:p>
            <a:r>
              <a:rPr lang="it-IT" b="1" dirty="0" err="1" smtClean="0"/>
              <a:t>Scaffolding</a:t>
            </a:r>
            <a:r>
              <a:rPr lang="it-IT" b="1" dirty="0" smtClean="0"/>
              <a:t> :</a:t>
            </a:r>
            <a:r>
              <a:rPr lang="it-IT" dirty="0" smtClean="0"/>
              <a:t>l'apprendista prova ad eseguire il compito con la guida dell'esperto.</a:t>
            </a:r>
          </a:p>
          <a:p>
            <a:r>
              <a:rPr lang="it-IT" b="1" dirty="0" smtClean="0"/>
              <a:t>Fading:</a:t>
            </a:r>
            <a:r>
              <a:rPr lang="it-IT" dirty="0" smtClean="0"/>
              <a:t> l'esperto riduce il proprio sostegno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860032" y="4653136"/>
            <a:ext cx="4139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 contenitore di percorsi didattici per migliorare l'apprendimento dei discenti</a:t>
            </a:r>
          </a:p>
          <a:p>
            <a:r>
              <a:rPr lang="it-IT" dirty="0" smtClean="0"/>
              <a:t>Un sollecitatore di situazioni problematiche;</a:t>
            </a:r>
          </a:p>
          <a:p>
            <a:r>
              <a:rPr lang="it-IT" dirty="0" smtClean="0"/>
              <a:t>Un facilitatore dell'apprendimento dei discenti.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043608" y="4221088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1."area effettiva di sviluppo":   competenze effettivamente acquisite</a:t>
            </a:r>
          </a:p>
          <a:p>
            <a:r>
              <a:rPr lang="it-IT" dirty="0" smtClean="0"/>
              <a:t>2. "area potenziale di sviluppo": competenze potenzialmente acquisibili in un futuro ravvicinato attraverso l'aiuto di una persona esperta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“If the students are engaged, they are managed.” 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graphicFrame>
        <p:nvGraphicFramePr>
          <p:cNvPr id="8" name="Diagramma 7"/>
          <p:cNvGraphicFramePr/>
          <p:nvPr/>
        </p:nvGraphicFramePr>
        <p:xfrm>
          <a:off x="1115616" y="1628800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4EFEBF-6191-41D5-AAE9-B4BBEBE4C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464EFEBF-6191-41D5-AAE9-B4BBEBE4C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464EFEBF-6191-41D5-AAE9-B4BBEBE4C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464EFEBF-6191-41D5-AAE9-B4BBEBE4C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7A1773-360E-4567-A405-56993A3CE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977A1773-360E-4567-A405-56993A3CE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977A1773-360E-4567-A405-56993A3CE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977A1773-360E-4567-A405-56993A3CE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318D93-A583-4BCC-B3CD-1FC330380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81318D93-A583-4BCC-B3CD-1FC330380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81318D93-A583-4BCC-B3CD-1FC330380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81318D93-A583-4BCC-B3CD-1FC330380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0B3E3A-DD25-47C5-83D2-E136B16D5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6A0B3E3A-DD25-47C5-83D2-E136B16D5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6A0B3E3A-DD25-47C5-83D2-E136B16D5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6A0B3E3A-DD25-47C5-83D2-E136B16D5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7498080" cy="868640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Space</a:t>
            </a:r>
            <a:r>
              <a:rPr lang="it-IT" sz="3600" dirty="0" smtClean="0"/>
              <a:t> </a:t>
            </a:r>
            <a:r>
              <a:rPr lang="it-IT" sz="3600" dirty="0" err="1" smtClean="0"/>
              <a:t>Learning</a:t>
            </a:r>
            <a:endParaRPr lang="it-IT" sz="3600" dirty="0"/>
          </a:p>
        </p:txBody>
      </p:sp>
      <p:sp>
        <p:nvSpPr>
          <p:cNvPr id="6" name="Rettangolo 5"/>
          <p:cNvSpPr/>
          <p:nvPr/>
        </p:nvSpPr>
        <p:spPr>
          <a:xfrm>
            <a:off x="1331640" y="2492896"/>
            <a:ext cx="7344816" cy="36933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1.l’insegnante fornisce le informazioni che gli studenti devono apprendere durante la lezione. La durata dell’input non è predeterminata  Questo primo momento è seguito da un intervallo di 10”, durante i quali non deve esser fatto alcun tipo di riferimento al contenuto della lezione.</a:t>
            </a: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2.l’insegnante rivisita il contenuto della prima sessione cambiando però il modo di presentarlo Nel secondo intervallo si applicano gli stessi principi del primo, lasciando un tempo di riposo/relax di circa 10”.</a:t>
            </a: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3. l’insegnante rimane sul contenuto della prima sessione, ma propone attività centrate sullo studente: i ragazzi saranno chiamati a dimostrare di aver acquisito il contenuto condiviso nei primi input applicando le conoscenze in contesti di esercitazione o situazioni-problema. Il docente verifica infine l’effettiva comprensione del contenuto della lezione da parte degli studenti.</a:t>
            </a: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Da AVANGUARDIE EDUCATIVE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olo 5"/>
          <p:cNvSpPr txBox="1">
            <a:spLocks/>
          </p:cNvSpPr>
          <p:nvPr/>
        </p:nvSpPr>
        <p:spPr>
          <a:xfrm>
            <a:off x="1259632" y="188640"/>
            <a:ext cx="7498080" cy="1224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 STRATEGIE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400" b="1" dirty="0" smtClean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Organizzazione del lavoro</a:t>
            </a:r>
            <a:r>
              <a:rPr kumimoji="0" lang="it-IT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91680" y="1484784"/>
            <a:ext cx="6552728" cy="36933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L’idea-base della «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flipped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classroom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 è che la lezione diventa compito a casa mentre il tempo in classe è usato per attività collaborative, esperienze, dibattiti e laboratori. In questo contesto, il docente non assume il ruolo di attore protagonista, diventa piuttosto una sorta di “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mentor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”, il regista dell’azione pedagogica. Nel tempo a casa viene fatto largo uso di video e altre risorse e-learning come contenuti da studiare, mentre in classe gli studenti sperimentano, collaborano, svolgono attività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laboratoriali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. È importante che il tempo ‘guadagnato’ in classe grazie al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flipping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venga usato in maniera ottimale e che le risorse utilizzate dallo studente nel tempo a casa siano di qualità elevata, oltre ad essere calibrate sul livello di conoscenza fino a quel momento raggiunto dal giovane.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 AVANGUARDIE EDUCATIVE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86864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FLIPPED CLASSROOM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59632" y="90872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metodo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conduzione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della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classe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che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mette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gioco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le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risorse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degli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studenti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nell’apprendimento</a:t>
            </a:r>
            <a:endParaRPr 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Times New Roman" pitchFamily="18" charset="0"/>
              </a:rPr>
              <a:t>Comoglio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,1998)</a:t>
            </a: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86864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IL COOPERATIVE LEARNING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35896" y="38610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MODELLO DEI FRATELLI JOHNSON</a:t>
            </a:r>
            <a:endParaRPr lang="it-IT" dirty="0"/>
          </a:p>
        </p:txBody>
      </p:sp>
      <p:graphicFrame>
        <p:nvGraphicFramePr>
          <p:cNvPr id="10" name="Diagramma 9"/>
          <p:cNvGraphicFramePr/>
          <p:nvPr/>
        </p:nvGraphicFramePr>
        <p:xfrm>
          <a:off x="1187624" y="2348880"/>
          <a:ext cx="7704856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98080" cy="64807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FF00"/>
                </a:solidFill>
              </a:rPr>
              <a:t> 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sz="4000" dirty="0" smtClean="0">
                <a:solidFill>
                  <a:srgbClr val="FFFF00"/>
                </a:solidFill>
              </a:rPr>
              <a:t>GLI AMBIENTI </a:t>
            </a:r>
            <a:r>
              <a:rPr lang="it-IT" sz="4000" dirty="0" err="1" smtClean="0">
                <a:solidFill>
                  <a:srgbClr val="FFFF00"/>
                </a:solidFill>
              </a:rPr>
              <a:t>DI</a:t>
            </a:r>
            <a:r>
              <a:rPr lang="it-IT" sz="4000" dirty="0" smtClean="0">
                <a:solidFill>
                  <a:srgbClr val="FFFF00"/>
                </a:solidFill>
              </a:rPr>
              <a:t> APPRENDIMENTO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graphicFrame>
        <p:nvGraphicFramePr>
          <p:cNvPr id="11" name="Diagramma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59832" y="476672"/>
            <a:ext cx="2952328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0" defTabSz="21336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La classe 2.0</a:t>
            </a:r>
          </a:p>
          <a:p>
            <a:pPr marL="285750" indent="0" defTabSz="2133600">
              <a:spcBef>
                <a:spcPct val="0"/>
              </a:spcBef>
              <a:spcAft>
                <a:spcPct val="15000"/>
              </a:spcAft>
            </a:pPr>
            <a:endParaRPr lang="it-IT" dirty="0" smtClean="0"/>
          </a:p>
        </p:txBody>
      </p:sp>
      <p:grpSp>
        <p:nvGrpSpPr>
          <p:cNvPr id="2" name="Gruppo 9"/>
          <p:cNvGrpSpPr/>
          <p:nvPr/>
        </p:nvGrpSpPr>
        <p:grpSpPr>
          <a:xfrm>
            <a:off x="1187624" y="332656"/>
            <a:ext cx="2011288" cy="967382"/>
            <a:chOff x="0" y="665808"/>
            <a:chExt cx="2438400" cy="1934765"/>
          </a:xfrm>
          <a:scene3d>
            <a:camera prst="orthographicFront"/>
            <a:lightRig rig="threePt" dir="t"/>
          </a:scene3d>
        </p:grpSpPr>
        <p:sp>
          <p:nvSpPr>
            <p:cNvPr id="12" name="Rettangolo arrotondato 11"/>
            <p:cNvSpPr/>
            <p:nvPr/>
          </p:nvSpPr>
          <p:spPr>
            <a:xfrm>
              <a:off x="0" y="665808"/>
              <a:ext cx="2438400" cy="1934765"/>
            </a:xfrm>
            <a:prstGeom prst="round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sp3d extrusionH="31750">
              <a:bevelT w="1333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87299" y="809826"/>
              <a:ext cx="2249506" cy="1745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600" kern="1200" dirty="0" smtClean="0"/>
                <a:t>Luogo fisico</a:t>
              </a:r>
              <a:endParaRPr lang="it-IT" sz="2600" kern="1200" dirty="0"/>
            </a:p>
          </p:txBody>
        </p:sp>
      </p:grpSp>
      <p:pic>
        <p:nvPicPr>
          <p:cNvPr id="9" name="Immagine 8" descr="DSC_7250-kiLI-U43110854087462jwD-593x443@Innovazione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4427984" cy="3307921"/>
          </a:xfrm>
          <a:prstGeom prst="rect">
            <a:avLst/>
          </a:prstGeom>
        </p:spPr>
      </p:pic>
      <p:pic>
        <p:nvPicPr>
          <p:cNvPr id="8" name="Immagine 7" descr="ESEMP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4315428" cy="32961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012160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AuleTEAL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419872" y="188640"/>
            <a:ext cx="3528392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defTabSz="21336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La classe inclusiva</a:t>
            </a:r>
            <a:endParaRPr lang="it-IT" sz="2800" dirty="0" smtClean="0"/>
          </a:p>
          <a:p>
            <a:pPr>
              <a:buFont typeface="Wingdings" pitchFamily="2" charset="2"/>
              <a:buChar char="q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Il laboratorio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331640" y="2595676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 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valorizzare l’esperienza e le conoscenze degli alunni </a:t>
            </a:r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 attuare interventi adeguati nei riguardi delle diversità </a:t>
            </a:r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 favorire l’esplorazione e la scoperta </a:t>
            </a:r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 incoraggiare l’apprendimento collaborativo </a:t>
            </a:r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 promuovere la consapevolezza del proprio modo di apprendere </a:t>
            </a:r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 realizzare attività didattiche in forma di laboratorio. </a:t>
            </a:r>
            <a:endParaRPr lang="it-IT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331640" y="188640"/>
            <a:ext cx="2083296" cy="1080120"/>
            <a:chOff x="0" y="2128738"/>
            <a:chExt cx="2438400" cy="1934765"/>
          </a:xfrm>
          <a:scene3d>
            <a:camera prst="orthographicFront"/>
            <a:lightRig rig="threePt" dir="t"/>
          </a:scene3d>
        </p:grpSpPr>
        <p:sp>
          <p:nvSpPr>
            <p:cNvPr id="12" name="Rettangolo arrotondato 11"/>
            <p:cNvSpPr/>
            <p:nvPr/>
          </p:nvSpPr>
          <p:spPr>
            <a:xfrm>
              <a:off x="0" y="2128738"/>
              <a:ext cx="2438400" cy="1934765"/>
            </a:xfrm>
            <a:prstGeom prst="round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sp3d extrusionH="50800">
              <a:bevelT w="1333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94446" y="2223185"/>
              <a:ext cx="2249506" cy="1745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 smtClean="0"/>
                <a:t>Luogo mentale</a:t>
              </a:r>
              <a:endParaRPr lang="it-IT" sz="3200" kern="1200" dirty="0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331640" y="148478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Gli ambienti di apprendimento come dimensione </a:t>
            </a:r>
            <a:r>
              <a:rPr lang="it-IT" sz="2400" b="1" dirty="0" err="1" smtClean="0"/>
              <a:t>metodologio-didattica</a:t>
            </a:r>
            <a:r>
              <a:rPr lang="it-IT" sz="2400" b="1" dirty="0" smtClean="0"/>
              <a:t> privilegiata orientata al raggiungimento dello “</a:t>
            </a:r>
            <a:r>
              <a:rPr lang="it-IT" sz="2400" b="1" dirty="0" smtClean="0">
                <a:solidFill>
                  <a:srgbClr val="FF0000"/>
                </a:solidFill>
              </a:rPr>
              <a:t>star bene a scuola</a:t>
            </a:r>
            <a:r>
              <a:rPr lang="it-IT" sz="2400" b="1" dirty="0" smtClean="0"/>
              <a:t>”: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 una classe inclusiva gli studenti devono: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FORMAZIONE DOCENTI NEOASSUNTI 2015/16- LABORATORIO 2 - DOCENTE DANIELA MONGELLI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547664" y="2274838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1.capire le finalità che si vogliono raggiungere </a:t>
            </a:r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2.essere attratti dalla proposta </a:t>
            </a:r>
          </a:p>
          <a:p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3.focalizzare il successo (nel caso percepiscano di non essere in grado di superare la richiesta del docente, allora non affronteranno la questione)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131840" y="62068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0" defTabSz="2133600"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La classe tradizionale  </a:t>
            </a:r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1331640" y="332656"/>
            <a:ext cx="2011288" cy="967382"/>
            <a:chOff x="0" y="665808"/>
            <a:chExt cx="2438400" cy="1934765"/>
          </a:xfrm>
          <a:scene3d>
            <a:camera prst="orthographicFront"/>
            <a:lightRig rig="threePt" dir="t"/>
          </a:scene3d>
        </p:grpSpPr>
        <p:sp>
          <p:nvSpPr>
            <p:cNvPr id="12" name="Rettangolo arrotondato 11"/>
            <p:cNvSpPr/>
            <p:nvPr/>
          </p:nvSpPr>
          <p:spPr>
            <a:xfrm>
              <a:off x="0" y="665808"/>
              <a:ext cx="2438400" cy="1934765"/>
            </a:xfrm>
            <a:prstGeom prst="roundRec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sp3d extrusionH="31750">
              <a:bevelT w="1333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87299" y="809826"/>
              <a:ext cx="2249506" cy="1745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600" kern="1200" dirty="0" smtClean="0"/>
                <a:t>Luogo fisico</a:t>
              </a:r>
              <a:endParaRPr lang="it-IT" sz="2600" kern="1200" dirty="0"/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187624" y="1772816"/>
            <a:ext cx="72728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Una buona organizzazione spaziale:</a:t>
            </a:r>
          </a:p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 migliora le prestazioni del gruppo,</a:t>
            </a:r>
          </a:p>
          <a:p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• agevola le relazioni e il funzionamento del gruppo, 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determina la qualità del processo di apprendimento</a:t>
            </a:r>
          </a:p>
          <a:p>
            <a:pPr>
              <a:buFont typeface="Arial" pitchFamily="34" charset="0"/>
              <a:buChar char="•"/>
            </a:pPr>
            <a:endParaRPr lang="it-IT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le Casual"/>
              <a:cs typeface="Aparajita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le Casual"/>
              <a:cs typeface="Aparajita" pitchFamily="34" charset="0"/>
            </a:endParaRPr>
          </a:p>
          <a:p>
            <a:r>
              <a:rPr lang="it-IT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pple Casual"/>
                <a:cs typeface="Aparajita" pitchFamily="34" charset="0"/>
              </a:rPr>
              <a:t>Qualche consiglio: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pple Casual"/>
                <a:cs typeface="Aparajita" pitchFamily="34" charset="0"/>
              </a:rPr>
              <a:t>Preparare l’ambiente d’apprendimento utilizzando materiale strutturato e non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pple Casual"/>
                <a:cs typeface="Aparajita" pitchFamily="34" charset="0"/>
              </a:rPr>
              <a:t>Organizzare l’intervento didattico giornaliero in modo che non ci siano tempi morti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98080" cy="64807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FF00"/>
                </a:solidFill>
              </a:rPr>
              <a:t> 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sz="4000" b="1" dirty="0" smtClean="0">
                <a:solidFill>
                  <a:srgbClr val="FFFF00"/>
                </a:solidFill>
              </a:rPr>
              <a:t> </a:t>
            </a:r>
            <a:r>
              <a:rPr lang="it-IT" sz="2700" b="1" dirty="0" smtClean="0">
                <a:solidFill>
                  <a:srgbClr val="FFFF00"/>
                </a:solidFill>
              </a:rPr>
              <a:t>LA FAMIGLIA, LA SCUOLA  E IL TERRITORIO</a:t>
            </a:r>
            <a:r>
              <a:rPr lang="it-IT" sz="4000" b="1" dirty="0" smtClean="0">
                <a:solidFill>
                  <a:srgbClr val="FFFF00"/>
                </a:solidFill>
              </a:rPr>
              <a:t/>
            </a:r>
            <a:br>
              <a:rPr lang="it-IT" sz="4000" b="1" dirty="0" smtClean="0">
                <a:solidFill>
                  <a:srgbClr val="FFFF0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51720" y="1649707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La  comunità educante</a:t>
            </a:r>
            <a:endParaRPr kumimoji="0" lang="it-IT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edu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571" y="2343285"/>
            <a:ext cx="2776881" cy="2813907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91680" y="4922005"/>
            <a:ext cx="60486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Comunicazione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it-IT" sz="28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ecision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making</a:t>
            </a:r>
            <a:endParaRPr lang="it-IT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it-IT" sz="28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arenting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51720" y="404664"/>
            <a:ext cx="53285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Costruire un’alleanza con le</a:t>
            </a:r>
            <a:r>
              <a:rPr kumimoji="0" lang="it-IT" sz="32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famiglie </a:t>
            </a:r>
            <a:r>
              <a:rPr kumimoji="0" lang="it-IT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attraverso:</a:t>
            </a:r>
            <a:endParaRPr kumimoji="0" lang="it-IT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59632" y="1772816"/>
            <a:ext cx="712879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Comunicazione: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Rapporti aperti, cordiali, ma professionali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Condivisione di regole, di programmi, di iniziative</a:t>
            </a:r>
            <a:endParaRPr lang="it-IT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ecision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making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95250" lvl="3" indent="-952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Coinvolgimento dei genitori nelle decisioni a livello di commissioni scolastiche, consiglio di classe, di istituto.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arenting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Collaborazione perché vengano rispettati gli obblighi di base dei genitori nei confronti dei figli: supervisione, guida, materiali necessari per la scuola.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Coinvolgimento dei genitori nell’apprendimento a casa, incluso l’aiuto per i compiti a casa, discussioni sulla scuola, sostegno e appoggio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98080" cy="64807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FF00"/>
                </a:solidFill>
              </a:rPr>
              <a:t> 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LA RELAZIONE EDUCATIVA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4437112"/>
            <a:ext cx="2808312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Gli stili di apprendimento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56176" y="2564904"/>
            <a:ext cx="2808312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Gli stili di insegnamento</a:t>
            </a:r>
          </a:p>
        </p:txBody>
      </p:sp>
      <p:pic>
        <p:nvPicPr>
          <p:cNvPr id="8" name="Immagine 7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04864"/>
            <a:ext cx="2799754" cy="279975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87624" y="126876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“Ogni studente suona il suo strumento, non c’è niente da fare. La cosa difficile è conoscere bene </a:t>
            </a:r>
            <a:r>
              <a:rPr lang="it-IT" i="1" dirty="0" smtClean="0"/>
              <a:t>i nostri </a:t>
            </a:r>
            <a:r>
              <a:rPr lang="it-IT" i="1" dirty="0"/>
              <a:t>musicisti e trovare l’armonia. Una buona classe non è un reggimento che marcia al passo, </a:t>
            </a:r>
            <a:r>
              <a:rPr lang="it-IT" i="1" dirty="0" smtClean="0"/>
              <a:t>è un’orchestra </a:t>
            </a:r>
            <a:r>
              <a:rPr lang="it-IT" i="1" dirty="0"/>
              <a:t>che prova la stessa sinfonia”. (Pennac D., 2008)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83768" y="5805264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Suggerimenti per la gestione della classe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03648" y="-99392"/>
            <a:ext cx="7498080" cy="1143000"/>
          </a:xfrm>
        </p:spPr>
        <p:txBody>
          <a:bodyPr/>
          <a:lstStyle/>
          <a:p>
            <a:r>
              <a:rPr lang="it-IT" dirty="0" smtClean="0"/>
              <a:t>Suggerimenti bibliografici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115616" y="1124744"/>
            <a:ext cx="748883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+mj-lt"/>
              </a:rPr>
              <a:t>Schön</a:t>
            </a:r>
            <a:r>
              <a:rPr lang="it-IT" sz="1400" b="1" dirty="0" smtClean="0">
                <a:latin typeface="+mj-lt"/>
              </a:rPr>
              <a:t> Donald A</a:t>
            </a:r>
            <a:r>
              <a:rPr lang="it-IT" sz="1400" dirty="0" smtClean="0">
                <a:latin typeface="+mj-lt"/>
              </a:rPr>
              <a:t>. </a:t>
            </a:r>
            <a:r>
              <a:rPr lang="it-IT" sz="1400" i="1" dirty="0" smtClean="0">
                <a:latin typeface="+mj-lt"/>
              </a:rPr>
              <a:t>Il professionista riflessivo. Per una nuova epistemologia della pratica professionale</a:t>
            </a:r>
            <a:r>
              <a:rPr lang="it-IT" sz="1400" dirty="0" smtClean="0">
                <a:latin typeface="+mj-lt"/>
              </a:rPr>
              <a:t>-1999, 368 p., ill., 2 ed. Dedalo</a:t>
            </a:r>
          </a:p>
          <a:p>
            <a:r>
              <a:rPr lang="it-IT" sz="1400" b="1" dirty="0" err="1" smtClean="0">
                <a:latin typeface="+mj-lt"/>
              </a:rPr>
              <a:t>Boscolo</a:t>
            </a:r>
            <a:r>
              <a:rPr lang="it-IT" sz="1400" b="1" dirty="0" smtClean="0">
                <a:latin typeface="+mj-lt"/>
              </a:rPr>
              <a:t> P.,</a:t>
            </a:r>
            <a:r>
              <a:rPr lang="it-IT" sz="1400" dirty="0" smtClean="0">
                <a:latin typeface="+mj-lt"/>
              </a:rPr>
              <a:t> (1986), </a:t>
            </a:r>
            <a:r>
              <a:rPr lang="it-IT" sz="1400" i="1" dirty="0" smtClean="0">
                <a:latin typeface="+mj-lt"/>
              </a:rPr>
              <a:t>Psicologia dell'apprendimento scolastico. Aspetti cognitivi</a:t>
            </a:r>
            <a:r>
              <a:rPr lang="it-IT" sz="1400" dirty="0" smtClean="0">
                <a:latin typeface="+mj-lt"/>
              </a:rPr>
              <a:t> </a:t>
            </a:r>
          </a:p>
          <a:p>
            <a:pPr lvl="0"/>
            <a:r>
              <a:rPr lang="it-IT" sz="1400" dirty="0" smtClean="0">
                <a:latin typeface="+mj-lt"/>
              </a:rPr>
              <a:t>Utet, Torino.</a:t>
            </a:r>
            <a:r>
              <a:rPr lang="it-IT" sz="1400" dirty="0" smtClean="0">
                <a:latin typeface="+mj-lt"/>
                <a:cs typeface="Courier New" pitchFamily="49" charset="0"/>
              </a:rPr>
              <a:t> </a:t>
            </a:r>
          </a:p>
          <a:p>
            <a:r>
              <a:rPr lang="it-IT" sz="1400" b="1" dirty="0" smtClean="0">
                <a:latin typeface="+mj-lt"/>
                <a:cs typeface="Courier New" pitchFamily="49" charset="0"/>
              </a:rPr>
              <a:t>Mariani L., Pozzo G</a:t>
            </a:r>
            <a:r>
              <a:rPr lang="it-IT" sz="1400" dirty="0" smtClean="0">
                <a:latin typeface="+mj-lt"/>
                <a:cs typeface="Courier New" pitchFamily="49" charset="0"/>
              </a:rPr>
              <a:t>. (2002), </a:t>
            </a:r>
            <a:r>
              <a:rPr lang="it-IT" sz="1400" i="1" dirty="0" smtClean="0">
                <a:latin typeface="+mj-lt"/>
                <a:cs typeface="Courier New" pitchFamily="49" charset="0"/>
              </a:rPr>
              <a:t>Stili, Strategie e Strumenti nell’ Apprendimento linguistico, </a:t>
            </a:r>
            <a:r>
              <a:rPr lang="it-IT" sz="1400" dirty="0" smtClean="0">
                <a:latin typeface="+mj-lt"/>
                <a:cs typeface="Courier New" pitchFamily="49" charset="0"/>
              </a:rPr>
              <a:t>Firenze, </a:t>
            </a:r>
            <a:r>
              <a:rPr lang="it-IT" sz="1400" dirty="0" err="1" smtClean="0">
                <a:latin typeface="+mj-lt"/>
                <a:cs typeface="Courier New" pitchFamily="49" charset="0"/>
              </a:rPr>
              <a:t>LaNuova</a:t>
            </a:r>
            <a:r>
              <a:rPr lang="it-IT" sz="1400" dirty="0" smtClean="0">
                <a:latin typeface="+mj-lt"/>
                <a:cs typeface="Courier New" pitchFamily="49" charset="0"/>
              </a:rPr>
              <a:t> Italia</a:t>
            </a:r>
          </a:p>
          <a:p>
            <a:r>
              <a:rPr lang="it-IT" sz="1400" b="1" dirty="0" smtClean="0">
                <a:latin typeface="+mj-lt"/>
                <a:cs typeface="Courier New" pitchFamily="49" charset="0"/>
              </a:rPr>
              <a:t>Gardner H.,</a:t>
            </a:r>
            <a:r>
              <a:rPr lang="it-IT" sz="1400" dirty="0" smtClean="0">
                <a:latin typeface="+mj-lt"/>
                <a:cs typeface="Courier New" pitchFamily="49" charset="0"/>
              </a:rPr>
              <a:t> (2005), </a:t>
            </a:r>
            <a:r>
              <a:rPr lang="it-IT" sz="1400" i="1" dirty="0" smtClean="0">
                <a:latin typeface="+mj-lt"/>
                <a:cs typeface="Courier New" pitchFamily="49" charset="0"/>
              </a:rPr>
              <a:t>Educazione e sviluppo della mente. Intelligenze multiple e apprendimento</a:t>
            </a:r>
            <a:r>
              <a:rPr lang="it-IT" sz="1400" dirty="0" smtClean="0">
                <a:latin typeface="+mj-lt"/>
                <a:cs typeface="Courier New" pitchFamily="49" charset="0"/>
              </a:rPr>
              <a:t>, </a:t>
            </a:r>
            <a:r>
              <a:rPr lang="it-IT" sz="1400" dirty="0" err="1" smtClean="0">
                <a:latin typeface="+mj-lt"/>
                <a:cs typeface="Courier New" pitchFamily="49" charset="0"/>
              </a:rPr>
              <a:t>Erickson</a:t>
            </a:r>
            <a:endParaRPr lang="it-IT" sz="1400" dirty="0" smtClean="0">
              <a:latin typeface="+mj-lt"/>
              <a:cs typeface="Courier New" pitchFamily="49" charset="0"/>
            </a:endParaRPr>
          </a:p>
          <a:p>
            <a:r>
              <a:rPr lang="en-US" sz="1400" b="1" dirty="0" smtClean="0">
                <a:latin typeface="+mj-lt"/>
              </a:rPr>
              <a:t>Moon, J (1999) </a:t>
            </a:r>
            <a:r>
              <a:rPr lang="en-US" sz="1400" i="1" dirty="0" smtClean="0">
                <a:latin typeface="+mj-lt"/>
              </a:rPr>
              <a:t>‘Reflection in Learning and Professional Development</a:t>
            </a:r>
            <a:r>
              <a:rPr lang="en-US" sz="1400" dirty="0" smtClean="0">
                <a:latin typeface="+mj-lt"/>
              </a:rPr>
              <a:t>’, London, </a:t>
            </a:r>
            <a:r>
              <a:rPr lang="en-US" sz="1400" dirty="0" err="1" smtClean="0">
                <a:latin typeface="+mj-lt"/>
              </a:rPr>
              <a:t>Routledge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Falmer</a:t>
            </a:r>
            <a:r>
              <a:rPr lang="en-US" sz="1400" dirty="0" smtClean="0">
                <a:latin typeface="+mj-lt"/>
              </a:rPr>
              <a:t>.</a:t>
            </a:r>
          </a:p>
          <a:p>
            <a:r>
              <a:rPr lang="it-IT" sz="1400" dirty="0" smtClean="0"/>
              <a:t> </a:t>
            </a:r>
            <a:r>
              <a:rPr lang="it-IT" sz="1400" b="1" dirty="0" err="1" smtClean="0"/>
              <a:t>Ambel</a:t>
            </a:r>
            <a:r>
              <a:rPr lang="it-IT" sz="1400" b="1" dirty="0" smtClean="0"/>
              <a:t> M</a:t>
            </a:r>
            <a:r>
              <a:rPr lang="it-IT" sz="1400" dirty="0" smtClean="0"/>
              <a:t>., </a:t>
            </a:r>
            <a:r>
              <a:rPr lang="it-IT" sz="1400" i="1" dirty="0" smtClean="0"/>
              <a:t>Il libro dello studiare, La Nuova Italia, Firenze, 2003 </a:t>
            </a:r>
          </a:p>
          <a:p>
            <a:r>
              <a:rPr lang="it-IT" sz="1400" b="1" dirty="0" err="1" smtClean="0"/>
              <a:t>Goleman</a:t>
            </a:r>
            <a:r>
              <a:rPr lang="it-IT" sz="1400" b="1" dirty="0" smtClean="0"/>
              <a:t> D</a:t>
            </a:r>
            <a:r>
              <a:rPr lang="it-IT" sz="1400" dirty="0" smtClean="0"/>
              <a:t>., </a:t>
            </a:r>
            <a:r>
              <a:rPr lang="it-IT" sz="1400" i="1" dirty="0" smtClean="0"/>
              <a:t>Intelligenza emotiva, Rizzoli, Milano,1997. </a:t>
            </a:r>
          </a:p>
          <a:p>
            <a:r>
              <a:rPr lang="en-US" sz="1400" b="1" dirty="0" smtClean="0"/>
              <a:t>Kolb, D.A</a:t>
            </a:r>
            <a:r>
              <a:rPr lang="en-US" sz="1400" dirty="0" smtClean="0"/>
              <a:t>., </a:t>
            </a:r>
            <a:r>
              <a:rPr lang="en-US" sz="1400" i="1" dirty="0" smtClean="0"/>
              <a:t>Experiential Learning: Experience as the Source of Learning and Development, Prentice-Hall, </a:t>
            </a:r>
            <a:r>
              <a:rPr lang="en-US" sz="1400" dirty="0" smtClean="0"/>
              <a:t>Englewood Cliffs, N.J., 1984</a:t>
            </a:r>
            <a:r>
              <a:rPr lang="en-US" sz="1400" i="1" dirty="0" smtClean="0"/>
              <a:t>. </a:t>
            </a:r>
          </a:p>
          <a:p>
            <a:r>
              <a:rPr lang="it-IT" sz="1400" b="1" dirty="0" smtClean="0"/>
              <a:t>M. </a:t>
            </a:r>
            <a:r>
              <a:rPr lang="it-IT" sz="1400" b="1" dirty="0" err="1" smtClean="0"/>
              <a:t>Comoglio</a:t>
            </a:r>
            <a:r>
              <a:rPr lang="it-IT" sz="1400" b="1" dirty="0" smtClean="0"/>
              <a:t> </a:t>
            </a:r>
            <a:r>
              <a:rPr lang="it-IT" sz="1400" i="1" dirty="0" smtClean="0"/>
              <a:t>Educare insegnando. Apprendere ad applicare il Cooperative </a:t>
            </a:r>
            <a:r>
              <a:rPr lang="it-IT" sz="1400" i="1" dirty="0" err="1" smtClean="0"/>
              <a:t>Learning</a:t>
            </a:r>
            <a:r>
              <a:rPr lang="it-IT" sz="1400" i="1" dirty="0" smtClean="0"/>
              <a:t>. </a:t>
            </a:r>
            <a:r>
              <a:rPr lang="it-IT" sz="1400" dirty="0" smtClean="0"/>
              <a:t>LAS Roma 1998</a:t>
            </a:r>
          </a:p>
          <a:p>
            <a:r>
              <a:rPr lang="it-IT" sz="1400" b="1" dirty="0" smtClean="0"/>
              <a:t>D. </a:t>
            </a:r>
            <a:r>
              <a:rPr lang="it-IT" sz="1400" b="1" dirty="0" err="1" smtClean="0"/>
              <a:t>Johnson</a:t>
            </a:r>
            <a:r>
              <a:rPr lang="it-IT" sz="1400" b="1" dirty="0" smtClean="0"/>
              <a:t>, R. </a:t>
            </a:r>
            <a:r>
              <a:rPr lang="it-IT" sz="1400" b="1" dirty="0" err="1" smtClean="0"/>
              <a:t>Johnson</a:t>
            </a:r>
            <a:r>
              <a:rPr lang="it-IT" sz="1400" b="1" dirty="0" smtClean="0"/>
              <a:t> e E. </a:t>
            </a:r>
            <a:r>
              <a:rPr lang="it-IT" sz="1400" b="1" dirty="0" err="1" smtClean="0"/>
              <a:t>Holubec</a:t>
            </a:r>
            <a:r>
              <a:rPr lang="it-IT" sz="1400" b="1" dirty="0" smtClean="0"/>
              <a:t> </a:t>
            </a:r>
            <a:r>
              <a:rPr lang="it-IT" sz="1400" i="1" dirty="0" smtClean="0"/>
              <a:t>Apprendimento cooperativo in classe</a:t>
            </a:r>
            <a:r>
              <a:rPr lang="it-IT" sz="1400" dirty="0" smtClean="0"/>
              <a:t>. </a:t>
            </a:r>
            <a:r>
              <a:rPr lang="it-IT" sz="1400" dirty="0" err="1" smtClean="0"/>
              <a:t>Erickson</a:t>
            </a:r>
            <a:r>
              <a:rPr lang="it-IT" sz="1400" dirty="0" smtClean="0"/>
              <a:t> Trento 1996</a:t>
            </a:r>
            <a:r>
              <a:rPr lang="en-US" sz="1400" dirty="0" smtClean="0"/>
              <a:t> </a:t>
            </a:r>
          </a:p>
          <a:p>
            <a:r>
              <a:rPr lang="en-US" sz="1400" b="1" dirty="0" smtClean="0"/>
              <a:t>Wood, D., Bruner, J., &amp; Ross, G</a:t>
            </a:r>
            <a:r>
              <a:rPr lang="en-US" sz="1400" dirty="0" smtClean="0"/>
              <a:t>. (1976). The role of tutoring in problem solving. </a:t>
            </a:r>
            <a:r>
              <a:rPr lang="en-US" sz="1400" i="1" dirty="0" smtClean="0"/>
              <a:t>Journal of Child Psychology and Psychiatry and Allied Disciplines</a:t>
            </a:r>
          </a:p>
          <a:p>
            <a:r>
              <a:rPr lang="it-IT" sz="1400" dirty="0" smtClean="0"/>
              <a:t> </a:t>
            </a:r>
            <a:r>
              <a:rPr lang="it-IT" sz="1400" b="1" dirty="0" err="1" smtClean="0"/>
              <a:t>Canevaro</a:t>
            </a:r>
            <a:r>
              <a:rPr lang="it-IT" sz="1400" b="1" dirty="0" smtClean="0"/>
              <a:t> A., Lippi G., </a:t>
            </a:r>
            <a:r>
              <a:rPr lang="it-IT" sz="1400" b="1" dirty="0" err="1" smtClean="0"/>
              <a:t>Zanelli</a:t>
            </a:r>
            <a:r>
              <a:rPr lang="it-IT" sz="1400" b="1" dirty="0" smtClean="0"/>
              <a:t> P</a:t>
            </a:r>
            <a:r>
              <a:rPr lang="it-IT" sz="1400" dirty="0" smtClean="0"/>
              <a:t>., </a:t>
            </a:r>
            <a:r>
              <a:rPr lang="it-IT" sz="1400" i="1" dirty="0" smtClean="0"/>
              <a:t>Una scuola, uno "sfondo".</a:t>
            </a:r>
            <a:r>
              <a:rPr lang="it-IT" sz="1400" dirty="0" smtClean="0"/>
              <a:t> Nicola Milano editore, Bologna, </a:t>
            </a:r>
          </a:p>
          <a:p>
            <a:r>
              <a:rPr lang="it-IT" sz="1400" dirty="0" err="1" smtClean="0"/>
              <a:t>Lew</a:t>
            </a:r>
            <a:r>
              <a:rPr lang="it-IT" sz="1400" dirty="0" smtClean="0"/>
              <a:t> </a:t>
            </a:r>
            <a:r>
              <a:rPr lang="it-IT" sz="1400" dirty="0" err="1" smtClean="0"/>
              <a:t>Vygotskij</a:t>
            </a:r>
            <a:r>
              <a:rPr lang="it-IT" sz="1400" dirty="0" smtClean="0"/>
              <a:t> 1988, </a:t>
            </a:r>
            <a:r>
              <a:rPr lang="it-IT" sz="1400" i="1" dirty="0" smtClean="0"/>
              <a:t>Pensiero e linguaggio. Ricerche psicologiche</a:t>
            </a:r>
            <a:r>
              <a:rPr lang="it-IT" sz="1400" dirty="0" smtClean="0"/>
              <a:t>, a cura di L. </a:t>
            </a:r>
            <a:r>
              <a:rPr lang="it-IT" sz="1400" dirty="0" err="1" smtClean="0"/>
              <a:t>Mecacci</a:t>
            </a:r>
            <a:r>
              <a:rPr lang="it-IT" sz="1400" dirty="0" smtClean="0"/>
              <a:t>, </a:t>
            </a:r>
            <a:r>
              <a:rPr lang="it-IT" sz="1400" dirty="0" err="1" smtClean="0"/>
              <a:t>Roma-Bari</a:t>
            </a:r>
            <a:r>
              <a:rPr lang="it-IT" sz="1400" dirty="0" smtClean="0"/>
              <a:t>, Laterza, 1990 (nona edizione del 2001)</a:t>
            </a:r>
          </a:p>
          <a:p>
            <a:endParaRPr lang="it-IT" sz="1400" dirty="0" smtClean="0"/>
          </a:p>
          <a:p>
            <a:endParaRPr lang="it-IT" sz="1600" dirty="0" smtClean="0"/>
          </a:p>
          <a:p>
            <a:endParaRPr lang="it-IT" sz="1600" dirty="0" smtClean="0">
              <a:latin typeface="+mj-lt"/>
            </a:endParaRPr>
          </a:p>
          <a:p>
            <a:endParaRPr lang="it-IT" sz="48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it-IT" dirty="0" smtClean="0">
              <a:solidFill>
                <a:srgbClr val="333333"/>
              </a:solidFill>
              <a:latin typeface="inherit"/>
              <a:cs typeface="Courier New" pitchFamily="49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Titolo 5"/>
          <p:cNvSpPr txBox="1">
            <a:spLocks/>
          </p:cNvSpPr>
          <p:nvPr/>
        </p:nvSpPr>
        <p:spPr>
          <a:xfrm>
            <a:off x="1115616" y="5301208"/>
            <a:ext cx="1512168" cy="49492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Test di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Kolb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43608" y="5661248"/>
            <a:ext cx="6624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http://www.intelliform.it/intelliform/images/stories/Pagine/kolb.php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43608" y="6021288"/>
            <a:ext cx="6167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http://www.learningpaths.org/Questionari/stiliappr.questionario.htm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188640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Gli stili di apprendimento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87624" y="112474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chemeClr val="accent1">
                    <a:lumMod val="75000"/>
                  </a:schemeClr>
                </a:solidFill>
              </a:rPr>
              <a:t>“… l’approccio all’apprendimento preferito di una persona, il suo modo tipico e stabile di percepire, elaborare, immagazzinare e recuperare le informazioni”</a:t>
            </a:r>
          </a:p>
          <a:p>
            <a:r>
              <a:rPr lang="it-IT" sz="1600" u="sng" dirty="0" smtClean="0">
                <a:solidFill>
                  <a:schemeClr val="accent1">
                    <a:lumMod val="75000"/>
                  </a:schemeClr>
                </a:solidFill>
              </a:rPr>
              <a:t>www.learningpaths.org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  - Sito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di Luciano Mariani sull’autonomia nell’apprendimento. </a:t>
            </a:r>
          </a:p>
          <a:p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24208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 intelligenze multiple : </a:t>
            </a:r>
            <a:r>
              <a:rPr lang="it-IT" dirty="0" smtClean="0"/>
              <a:t>diverse forme di rappresentazione mentale</a:t>
            </a:r>
            <a:endParaRPr lang="it-IT" b="1" dirty="0" smtClean="0"/>
          </a:p>
          <a:p>
            <a:r>
              <a:rPr lang="it-IT" dirty="0" smtClean="0"/>
              <a:t>(</a:t>
            </a:r>
            <a:r>
              <a:rPr lang="it-IT" sz="1600" i="1" dirty="0" smtClean="0"/>
              <a:t>Gardner  1983</a:t>
            </a:r>
            <a:r>
              <a:rPr lang="it-IT" dirty="0" smtClean="0"/>
              <a:t>)</a:t>
            </a:r>
            <a:endParaRPr lang="it-IT" b="1" dirty="0"/>
          </a:p>
        </p:txBody>
      </p:sp>
      <p:pic>
        <p:nvPicPr>
          <p:cNvPr id="10" name="Immagine 9" descr="ridimensi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7500" y="3212976"/>
            <a:ext cx="529883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260648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Gli stili cognitivi :</a:t>
            </a:r>
            <a:r>
              <a:rPr lang="it-IT" i="1" dirty="0" smtClean="0"/>
              <a:t>“modalità di elaborazione dell’informazione che la persona adotta in modo prevalente, che permane nel tempo e si generalizza a compiti diversi” </a:t>
            </a:r>
            <a:endParaRPr lang="it-IT" b="1" dirty="0" smtClean="0"/>
          </a:p>
          <a:p>
            <a:r>
              <a:rPr lang="it-IT" sz="1600" i="1" dirty="0" smtClean="0"/>
              <a:t>(</a:t>
            </a:r>
            <a:r>
              <a:rPr lang="it-IT" sz="1600" i="1" dirty="0" err="1" smtClean="0"/>
              <a:t>Boscolo</a:t>
            </a:r>
            <a:r>
              <a:rPr lang="it-IT" sz="1600" i="1" dirty="0" smtClean="0"/>
              <a:t> 1981)</a:t>
            </a:r>
            <a:endParaRPr lang="it-IT" sz="1600" i="1" dirty="0"/>
          </a:p>
        </p:txBody>
      </p:sp>
      <p:grpSp>
        <p:nvGrpSpPr>
          <p:cNvPr id="21" name="Gruppo 20"/>
          <p:cNvGrpSpPr/>
          <p:nvPr/>
        </p:nvGrpSpPr>
        <p:grpSpPr>
          <a:xfrm>
            <a:off x="3059832" y="1196752"/>
            <a:ext cx="5832648" cy="5256584"/>
            <a:chOff x="3059832" y="460896"/>
            <a:chExt cx="6084168" cy="5992440"/>
          </a:xfrm>
        </p:grpSpPr>
        <p:graphicFrame>
          <p:nvGraphicFramePr>
            <p:cNvPr id="5" name="Diagramma 4"/>
            <p:cNvGraphicFramePr/>
            <p:nvPr/>
          </p:nvGraphicFramePr>
          <p:xfrm>
            <a:off x="3059832" y="1901056"/>
            <a:ext cx="3696072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2" name="Diagramma 11"/>
            <p:cNvGraphicFramePr/>
            <p:nvPr/>
          </p:nvGraphicFramePr>
          <p:xfrm>
            <a:off x="3059832" y="460896"/>
            <a:ext cx="3696072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3" name="Diagramma 12"/>
            <p:cNvGraphicFramePr/>
            <p:nvPr/>
          </p:nvGraphicFramePr>
          <p:xfrm>
            <a:off x="3059832" y="3413224"/>
            <a:ext cx="3696072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4" name="Diagramma 13"/>
            <p:cNvGraphicFramePr/>
            <p:nvPr/>
          </p:nvGraphicFramePr>
          <p:xfrm>
            <a:off x="3059832" y="4925392"/>
            <a:ext cx="3696072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5" name="Parentesi graffa chiusa 14"/>
            <p:cNvSpPr/>
            <p:nvPr/>
          </p:nvSpPr>
          <p:spPr>
            <a:xfrm>
              <a:off x="7020272" y="764704"/>
              <a:ext cx="288032" cy="10081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Parentesi graffa chiusa 15"/>
            <p:cNvSpPr/>
            <p:nvPr/>
          </p:nvSpPr>
          <p:spPr>
            <a:xfrm>
              <a:off x="7020272" y="2204864"/>
              <a:ext cx="288032" cy="100811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Parentesi graffa chiusa 16"/>
            <p:cNvSpPr/>
            <p:nvPr/>
          </p:nvSpPr>
          <p:spPr>
            <a:xfrm>
              <a:off x="7020272" y="3789040"/>
              <a:ext cx="360040" cy="244827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380312" y="1196752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PERCEZIONE</a:t>
              </a:r>
              <a:endParaRPr lang="it-IT" sz="16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7380312" y="249289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    </a:t>
              </a:r>
              <a:r>
                <a:rPr lang="it-IT" sz="1600" dirty="0" smtClean="0"/>
                <a:t>MEMORIA</a:t>
              </a:r>
              <a:endParaRPr lang="it-IT" sz="1600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380312" y="4797152"/>
              <a:ext cx="1763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RAGIONAMENTO</a:t>
              </a:r>
              <a:endParaRPr lang="it-IT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 canali sensoriali: </a:t>
            </a:r>
            <a:r>
              <a:rPr lang="it-IT" dirty="0" smtClean="0"/>
              <a:t> input e output del processo di apprendimento</a:t>
            </a:r>
            <a:endParaRPr lang="it-IT" b="1" dirty="0" smtClean="0"/>
          </a:p>
          <a:p>
            <a:r>
              <a:rPr lang="it-IT" sz="1600" i="1" dirty="0" smtClean="0"/>
              <a:t>(Mariani 1997/2001)</a:t>
            </a:r>
            <a:endParaRPr lang="it-IT" sz="1600" i="1" dirty="0"/>
          </a:p>
        </p:txBody>
      </p:sp>
      <p:pic>
        <p:nvPicPr>
          <p:cNvPr id="11" name="Immagine 10" descr="CANALI-SENSORIALI.jpg"/>
          <p:cNvPicPr>
            <a:picLocks noChangeAspect="1"/>
          </p:cNvPicPr>
          <p:nvPr/>
        </p:nvPicPr>
        <p:blipFill>
          <a:blip r:embed="rId2" cstate="print"/>
          <a:srcRect b="7416"/>
          <a:stretch>
            <a:fillRect/>
          </a:stretch>
        </p:blipFill>
        <p:spPr>
          <a:xfrm>
            <a:off x="1052736" y="1412776"/>
            <a:ext cx="754809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2606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Le strategie di apprendimento</a:t>
            </a:r>
            <a:endParaRPr lang="it-IT" sz="1600" i="1" dirty="0"/>
          </a:p>
        </p:txBody>
      </p:sp>
      <p:pic>
        <p:nvPicPr>
          <p:cNvPr id="11" name="Immagine 10" descr="CANALI-SENSORIALI.jpg"/>
          <p:cNvPicPr>
            <a:picLocks noChangeAspect="1"/>
          </p:cNvPicPr>
          <p:nvPr/>
        </p:nvPicPr>
        <p:blipFill>
          <a:blip r:embed="rId2" cstate="print"/>
          <a:srcRect b="7416"/>
          <a:stretch>
            <a:fillRect/>
          </a:stretch>
        </p:blipFill>
        <p:spPr>
          <a:xfrm>
            <a:off x="3059832" y="2348880"/>
            <a:ext cx="3879304" cy="218348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63688" y="908720"/>
            <a:ext cx="3096344" cy="138499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>
            <a:bevelB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050" dirty="0" smtClean="0"/>
              <a:t> prendere appunti in classe e rileggerli a casa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riassumere per iscritto quanto si è letto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prendere nota delle istruzioni per i compiti e le lezioni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accompagnare grafici e diagrammi con spiegazioni scritte in generale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elencare per iscritto ciò che si desidera ricordare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avere istruzioni o spiegazioni scritte</a:t>
            </a:r>
            <a:endParaRPr lang="it-IT" sz="105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92080" y="692696"/>
            <a:ext cx="3600400" cy="17081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>
            <a:bevelB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050" dirty="0" smtClean="0"/>
              <a:t> usare disegni, mappe multimediali in cui inserire parole-chiave, immagini, grafici ecc.. per ricordare i termini e per riassumere il materiale da studiare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usare il colore nel testo per evidenziare le parole-chiave e nelle mappe multimediali per differenziare i diversi contenuti e livelli gerarchici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sfruttare gli indici testuali prima di leggere il capitolo di un libro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creare immagini mentali di ciò che viene ascoltato o letto, utili per il recupero dei  contenuti</a:t>
            </a:r>
            <a:endParaRPr lang="it-IT" sz="105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87624" y="3429000"/>
            <a:ext cx="2448272" cy="2677656"/>
          </a:xfrm>
          <a:prstGeom prst="rect">
            <a:avLst/>
          </a:prstGeom>
          <a:noFill/>
          <a:ln>
            <a:solidFill>
              <a:srgbClr val="F325DA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>
            <a:bevelB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050" dirty="0" smtClean="0"/>
              <a:t>Prestare attenzione alle spiegazioni in classe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Sfruttare il recupero e la verbalizzazione delle conoscenze pregresse su un dato argomento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Richiedere spiegazioni orali agli insegnanti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Registrare le lezioni a scuola, registrare la propria voce mentre si ripete a voce alta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Trasformare le pagine del libro in formato audio per poi ascoltarle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Usare la sintesi vocale per la lettura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Utilizzare audiolibri per leggere i libri di narrativa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Lavorare in coppia con un compagno</a:t>
            </a:r>
            <a:endParaRPr lang="it-IT" sz="105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508104" y="4653136"/>
            <a:ext cx="3096344" cy="1223412"/>
          </a:xfrm>
          <a:prstGeom prst="rect">
            <a:avLst/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>
              <a:rot lat="0" lon="0" rev="1200000"/>
            </a:lightRig>
          </a:scene3d>
          <a:sp3d>
            <a:bevelB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050" dirty="0" smtClean="0"/>
              <a:t> Fare prove nelle materie in cui è possibile trasformare in pratica ciò che si deve studiare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Suddividere in maniera chiara i momenti di studio da quelli di pausa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Alternare momenti in cui si sta seduti a momenti in cui ci si alza</a:t>
            </a:r>
          </a:p>
          <a:p>
            <a:pPr>
              <a:buFont typeface="Arial" pitchFamily="34" charset="0"/>
              <a:buChar char="•"/>
            </a:pPr>
            <a:r>
              <a:rPr lang="it-IT" sz="1050" dirty="0" smtClean="0"/>
              <a:t> Creare mappe, grafici, diagrammi di ciò che si studia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331640" y="188640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Gli stili di insegnamento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331640" y="1196752"/>
            <a:ext cx="746513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THE REFLECTIVE TEACHER :</a:t>
            </a:r>
          </a:p>
          <a:p>
            <a:r>
              <a:rPr lang="it-IT" sz="1600" i="1" dirty="0" smtClean="0"/>
              <a:t>Riflette su </a:t>
            </a:r>
            <a:r>
              <a:rPr lang="it-IT" sz="1600" b="1" i="1" dirty="0" smtClean="0"/>
              <a:t>ciò che fa </a:t>
            </a:r>
            <a:r>
              <a:rPr lang="it-IT" sz="1600" i="1" dirty="0" smtClean="0"/>
              <a:t>in classe, sul </a:t>
            </a:r>
            <a:r>
              <a:rPr lang="it-IT" sz="1600" b="1" i="1" dirty="0" smtClean="0"/>
              <a:t>perché lo fa </a:t>
            </a:r>
            <a:r>
              <a:rPr lang="it-IT" sz="1600" i="1" dirty="0" smtClean="0"/>
              <a:t>e </a:t>
            </a:r>
            <a:r>
              <a:rPr lang="it-IT" sz="1600" b="1" i="1" dirty="0" smtClean="0"/>
              <a:t>se</a:t>
            </a:r>
            <a:r>
              <a:rPr lang="it-IT" sz="1600" i="1" dirty="0" smtClean="0"/>
              <a:t> </a:t>
            </a:r>
            <a:r>
              <a:rPr lang="it-IT" sz="1600" b="1" i="1" dirty="0" smtClean="0"/>
              <a:t>ciò che fa funziona</a:t>
            </a:r>
            <a:r>
              <a:rPr lang="it-IT" sz="1600" i="1" dirty="0" smtClean="0"/>
              <a:t>.  </a:t>
            </a:r>
          </a:p>
          <a:p>
            <a:r>
              <a:rPr lang="it-IT" sz="1600" i="1" dirty="0" smtClean="0"/>
              <a:t>Attiva un processo di </a:t>
            </a:r>
            <a:r>
              <a:rPr lang="it-IT" sz="1600" i="1" dirty="0" err="1" smtClean="0"/>
              <a:t>self-observation</a:t>
            </a:r>
            <a:r>
              <a:rPr lang="it-IT" sz="1600" i="1" dirty="0" smtClean="0"/>
              <a:t> e </a:t>
            </a:r>
            <a:r>
              <a:rPr lang="it-IT" sz="1600" i="1" dirty="0" err="1" smtClean="0"/>
              <a:t>self-evaluation</a:t>
            </a:r>
            <a:r>
              <a:rPr lang="it-IT" sz="1600" i="1" dirty="0" smtClean="0"/>
              <a:t>.</a:t>
            </a:r>
          </a:p>
          <a:p>
            <a:r>
              <a:rPr lang="it-IT" sz="1600" dirty="0" smtClean="0"/>
              <a:t>(</a:t>
            </a:r>
            <a:r>
              <a:rPr lang="it-IT" sz="1600" dirty="0" err="1" smtClean="0"/>
              <a:t>Schön</a:t>
            </a:r>
            <a:r>
              <a:rPr lang="it-IT" sz="1600" dirty="0" smtClean="0"/>
              <a:t> Donald A. 1983)</a:t>
            </a:r>
          </a:p>
          <a:p>
            <a:r>
              <a:rPr lang="it-IT" sz="1600" dirty="0" smtClean="0"/>
              <a:t>(Moon Jenny 1999)</a:t>
            </a:r>
          </a:p>
          <a:p>
            <a:endParaRPr lang="it-IT" b="1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4" name="Immagine 23" descr="riLnxz6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24944"/>
            <a:ext cx="3333750" cy="3333750"/>
          </a:xfrm>
          <a:prstGeom prst="rect">
            <a:avLst/>
          </a:prstGeom>
        </p:spPr>
      </p:pic>
      <p:sp>
        <p:nvSpPr>
          <p:cNvPr id="25" name="Esplosione 2 24"/>
          <p:cNvSpPr/>
          <p:nvPr/>
        </p:nvSpPr>
        <p:spPr>
          <a:xfrm rot="1695076">
            <a:off x="3940993" y="2525395"/>
            <a:ext cx="5120895" cy="2808312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FFFF00"/>
                </a:solidFill>
              </a:rPr>
              <a:t>TEST: CONOSCI IL TUO STILE </a:t>
            </a:r>
            <a:r>
              <a:rPr lang="it-IT" sz="1600" b="1" dirty="0" err="1" smtClean="0">
                <a:solidFill>
                  <a:srgbClr val="FFFF00"/>
                </a:solidFill>
              </a:rPr>
              <a:t>DI</a:t>
            </a:r>
            <a:r>
              <a:rPr lang="it-IT" sz="1600" b="1" dirty="0" smtClean="0">
                <a:solidFill>
                  <a:srgbClr val="FFFF00"/>
                </a:solidFill>
              </a:rPr>
              <a:t> APPRENDIMENTO</a:t>
            </a:r>
            <a:endParaRPr lang="it-IT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1115616" y="6305550"/>
            <a:ext cx="7848872" cy="476250"/>
          </a:xfrm>
        </p:spPr>
        <p:txBody>
          <a:bodyPr/>
          <a:lstStyle/>
          <a:p>
            <a:pPr algn="ctr"/>
            <a:r>
              <a:rPr lang="it-IT" dirty="0" smtClean="0"/>
              <a:t>FORMAZIONE DOCENTI NEOASSUNTI  a.s. 2015/16- LABORATORIO 2 – dott.ssa  DANIELA MONGELLI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33265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triangolo pedagogico:  </a:t>
            </a:r>
            <a:r>
              <a:rPr lang="it-IT" sz="2000" dirty="0" smtClean="0"/>
              <a:t>un modello per sintetizzare Le dinamiche formative.</a:t>
            </a:r>
          </a:p>
          <a:p>
            <a:r>
              <a:rPr lang="it-IT" sz="2000" dirty="0" smtClean="0"/>
              <a:t>(Jean </a:t>
            </a:r>
            <a:r>
              <a:rPr lang="it-IT" sz="2000" dirty="0" err="1" smtClean="0"/>
              <a:t>Houssaye</a:t>
            </a:r>
            <a:r>
              <a:rPr lang="it-IT" sz="2000" dirty="0" smtClean="0"/>
              <a:t> , 2014)</a:t>
            </a:r>
            <a:endParaRPr lang="it-IT" sz="2000" dirty="0"/>
          </a:p>
        </p:txBody>
      </p:sp>
      <p:grpSp>
        <p:nvGrpSpPr>
          <p:cNvPr id="22" name="Gruppo 21"/>
          <p:cNvGrpSpPr/>
          <p:nvPr/>
        </p:nvGrpSpPr>
        <p:grpSpPr>
          <a:xfrm>
            <a:off x="1115616" y="1916832"/>
            <a:ext cx="7533247" cy="4278089"/>
            <a:chOff x="1115616" y="1916832"/>
            <a:chExt cx="7533247" cy="4278089"/>
          </a:xfrm>
        </p:grpSpPr>
        <p:grpSp>
          <p:nvGrpSpPr>
            <p:cNvPr id="15" name="Gruppo 14"/>
            <p:cNvGrpSpPr/>
            <p:nvPr/>
          </p:nvGrpSpPr>
          <p:grpSpPr>
            <a:xfrm>
              <a:off x="2411760" y="2420888"/>
              <a:ext cx="5184576" cy="3240360"/>
              <a:chOff x="2987824" y="1268760"/>
              <a:chExt cx="3816424" cy="2304256"/>
            </a:xfrm>
          </p:grpSpPr>
          <p:cxnSp>
            <p:nvCxnSpPr>
              <p:cNvPr id="10" name="Connettore 1 9"/>
              <p:cNvCxnSpPr>
                <a:endCxn id="6" idx="0"/>
              </p:cNvCxnSpPr>
              <p:nvPr/>
            </p:nvCxnSpPr>
            <p:spPr>
              <a:xfrm flipV="1">
                <a:off x="2987824" y="1268760"/>
                <a:ext cx="1908212" cy="2304256"/>
              </a:xfrm>
              <a:prstGeom prst="line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>
                <a:endCxn id="6" idx="4"/>
              </p:cNvCxnSpPr>
              <p:nvPr/>
            </p:nvCxnSpPr>
            <p:spPr>
              <a:xfrm>
                <a:off x="4896036" y="1268760"/>
                <a:ext cx="1908212" cy="2304256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>
                <a:endCxn id="6" idx="4"/>
              </p:cNvCxnSpPr>
              <p:nvPr/>
            </p:nvCxnSpPr>
            <p:spPr>
              <a:xfrm>
                <a:off x="2987824" y="3573016"/>
                <a:ext cx="3816424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ttangolo 15"/>
            <p:cNvSpPr/>
            <p:nvPr/>
          </p:nvSpPr>
          <p:spPr>
            <a:xfrm>
              <a:off x="3851920" y="1916832"/>
              <a:ext cx="223849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STUDENTE</a:t>
              </a:r>
              <a:endParaRPr lang="it-IT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7236296" y="5733256"/>
              <a:ext cx="141256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SAPERE</a:t>
              </a:r>
              <a:endParaRPr lang="it-IT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1115616" y="5733256"/>
              <a:ext cx="223849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400" b="1" dirty="0" smtClean="0">
                  <a:ln w="10541" cmpd="sng">
                    <a:solidFill>
                      <a:srgbClr val="FF0000"/>
                    </a:solidFill>
                    <a:prstDash val="solid"/>
                  </a:ln>
                  <a:gradFill>
                    <a:gsLst>
                      <a:gs pos="0">
                        <a:srgbClr val="FF00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rPr>
                <a:t>DOCENTE</a:t>
              </a:r>
              <a:endParaRPr lang="it-IT" sz="24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 rot="18586846">
              <a:off x="2621555" y="3642695"/>
              <a:ext cx="155093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formare</a:t>
              </a:r>
              <a:endParaRPr lang="it-IT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 rot="3050747">
              <a:off x="5535238" y="3652702"/>
              <a:ext cx="212569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apprendere</a:t>
              </a:r>
              <a:endParaRPr lang="it-IT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211960" y="5642084"/>
              <a:ext cx="179170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insegnare</a:t>
              </a:r>
              <a:endParaRPr lang="it-IT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2408</Words>
  <Application>Microsoft Office PowerPoint</Application>
  <PresentationFormat>Presentazione su schermo (4:3)</PresentationFormat>
  <Paragraphs>380</Paragraphs>
  <Slides>30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Solstizio</vt:lpstr>
      <vt:lpstr>DOCENTI NEOASSUNTI -  a.s. 2015/16  laboratorio 2: LA GESTIONE DELLA CLASSE E DELLE PROBLEMATICHE RELAZIONALI   </vt:lpstr>
      <vt:lpstr>“If the students are engaged, they are managed.” </vt:lpstr>
      <vt:lpstr>   LA RELAZIONE EDUCATIVA  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   LE STRATEGIE  </vt:lpstr>
      <vt:lpstr> Problem solving</vt:lpstr>
      <vt:lpstr>Laboratorio “Hands on”</vt:lpstr>
      <vt:lpstr>“Scaffolding”</vt:lpstr>
      <vt:lpstr>Space Learning</vt:lpstr>
      <vt:lpstr>FLIPPED CLASSROOM</vt:lpstr>
      <vt:lpstr>IL COOPERATIVE LEARNING</vt:lpstr>
      <vt:lpstr>   GLI AMBIENTI DI APPRENDIMENTO  </vt:lpstr>
      <vt:lpstr>Diapositiva 24</vt:lpstr>
      <vt:lpstr>Diapositiva 25</vt:lpstr>
      <vt:lpstr>In una classe inclusiva gli studenti devono:</vt:lpstr>
      <vt:lpstr>Diapositiva 27</vt:lpstr>
      <vt:lpstr>    LA FAMIGLIA, LA SCUOLA  E IL TERRITORIO  </vt:lpstr>
      <vt:lpstr>Diapositiva 29</vt:lpstr>
      <vt:lpstr>Suggerimenti bibliografici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Daniela</dc:creator>
  <cp:lastModifiedBy>Daniela</cp:lastModifiedBy>
  <cp:revision>231</cp:revision>
  <dcterms:created xsi:type="dcterms:W3CDTF">2016-04-24T10:09:34Z</dcterms:created>
  <dcterms:modified xsi:type="dcterms:W3CDTF">2016-05-10T09:36:59Z</dcterms:modified>
</cp:coreProperties>
</file>